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7"/>
  </p:handoutMasterIdLst>
  <p:sldIdLst>
    <p:sldId id="256" r:id="rId2"/>
    <p:sldId id="283" r:id="rId3"/>
    <p:sldId id="264" r:id="rId4"/>
    <p:sldId id="265" r:id="rId5"/>
    <p:sldId id="267" r:id="rId6"/>
    <p:sldId id="268" r:id="rId7"/>
    <p:sldId id="269" r:id="rId8"/>
    <p:sldId id="270" r:id="rId9"/>
    <p:sldId id="272" r:id="rId10"/>
    <p:sldId id="271" r:id="rId11"/>
    <p:sldId id="273" r:id="rId12"/>
    <p:sldId id="274" r:id="rId13"/>
    <p:sldId id="257" r:id="rId14"/>
    <p:sldId id="258" r:id="rId15"/>
    <p:sldId id="275" r:id="rId16"/>
    <p:sldId id="276" r:id="rId17"/>
    <p:sldId id="266" r:id="rId18"/>
    <p:sldId id="277" r:id="rId19"/>
    <p:sldId id="278" r:id="rId20"/>
    <p:sldId id="279" r:id="rId21"/>
    <p:sldId id="280" r:id="rId22"/>
    <p:sldId id="282" r:id="rId23"/>
    <p:sldId id="261" r:id="rId24"/>
    <p:sldId id="263" r:id="rId25"/>
    <p:sldId id="281" r:id="rId2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8" autoAdjust="0"/>
    <p:restoredTop sz="94660"/>
  </p:normalViewPr>
  <p:slideViewPr>
    <p:cSldViewPr>
      <p:cViewPr>
        <p:scale>
          <a:sx n="75" d="100"/>
          <a:sy n="75" d="100"/>
        </p:scale>
        <p:origin x="-97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086E9-2810-4D62-843A-F1D2145EDDA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E3C4F-2D55-472A-9A12-7DFCC638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97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014-6933-45F5-B3BD-5E62E773A9B0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377C-E22F-4C0B-A907-EFBCAA11F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014-6933-45F5-B3BD-5E62E773A9B0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377C-E22F-4C0B-A907-EFBCAA11F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014-6933-45F5-B3BD-5E62E773A9B0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377C-E22F-4C0B-A907-EFBCAA11F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014-6933-45F5-B3BD-5E62E773A9B0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377C-E22F-4C0B-A907-EFBCAA11F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014-6933-45F5-B3BD-5E62E773A9B0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377C-E22F-4C0B-A907-EFBCAA11F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014-6933-45F5-B3BD-5E62E773A9B0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377C-E22F-4C0B-A907-EFBCAA11F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014-6933-45F5-B3BD-5E62E773A9B0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377C-E22F-4C0B-A907-EFBCAA11F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014-6933-45F5-B3BD-5E62E773A9B0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377C-E22F-4C0B-A907-EFBCAA11F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014-6933-45F5-B3BD-5E62E773A9B0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377C-E22F-4C0B-A907-EFBCAA11F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014-6933-45F5-B3BD-5E62E773A9B0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377C-E22F-4C0B-A907-EFBCAA11FB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014-6933-45F5-B3BD-5E62E773A9B0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70377C-E22F-4C0B-A907-EFBCAA11FB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70377C-E22F-4C0B-A907-EFBCAA11FB5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B16014-6933-45F5-B3BD-5E62E773A9B0}" type="datetimeFigureOut">
              <a:rPr lang="en-US" smtClean="0"/>
              <a:t>8/17/2018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cfoundation.org/hoarding/task_forces.aspx" TargetMode="External"/><Relationship Id="rId3" Type="http://schemas.openxmlformats.org/officeDocument/2006/relationships/hyperlink" Target="http://psychcentral.com/blog/archives/2011/03/19/compulsive-hoarding-and-6-tips-to-help/" TargetMode="External"/><Relationship Id="rId7" Type="http://schemas.openxmlformats.org/officeDocument/2006/relationships/hyperlink" Target="http://www.ocfoundation.org/hoarding/print.aspx?id=703" TargetMode="External"/><Relationship Id="rId2" Type="http://schemas.openxmlformats.org/officeDocument/2006/relationships/hyperlink" Target="http://www.oprah.com/home/How-to-Stop-Hoarding-Resour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rthosp.org/InstituteOfLiving/AnxietyDisordersCenter/CompulsiveHoarding/OnlineAssessment/default.aspx" TargetMode="External"/><Relationship Id="rId5" Type="http://schemas.openxmlformats.org/officeDocument/2006/relationships/hyperlink" Target="http://www.mayoclinic.com/print/hoarding/DS00966/METHOD=print&amp;DSECTION=all" TargetMode="External"/><Relationship Id="rId10" Type="http://schemas.openxmlformats.org/officeDocument/2006/relationships/hyperlink" Target="http://www.icarevillage.com/common-concerns-hoarding.aspx" TargetMode="External"/><Relationship Id="rId4" Type="http://schemas.openxmlformats.org/officeDocument/2006/relationships/hyperlink" Target="http://www.ehow.com/print/how_8006339_hoarder.html" TargetMode="External"/><Relationship Id="rId9" Type="http://schemas.openxmlformats.org/officeDocument/2006/relationships/hyperlink" Target="http://www.ocfoundation.org/hoarding/legal_issues.aspx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HOARDING</a:t>
            </a:r>
            <a:br>
              <a:rPr lang="en-US" smtClean="0"/>
            </a:br>
            <a:r>
              <a:rPr lang="en-US" sz="3200" smtClean="0"/>
              <a:t>is a Health and </a:t>
            </a:r>
            <a:br>
              <a:rPr lang="en-US" sz="3200" smtClean="0"/>
            </a:br>
            <a:r>
              <a:rPr lang="en-US" sz="3200" smtClean="0"/>
              <a:t>Safety Issue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Presentation</a:t>
            </a:r>
          </a:p>
          <a:p>
            <a:r>
              <a:rPr lang="en-US" smtClean="0"/>
              <a:t>Michael Alexander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3300651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39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6200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Gifts for others that are never given away</a:t>
            </a:r>
          </a:p>
          <a:p>
            <a:r>
              <a:rPr lang="en-US" sz="2800" dirty="0" smtClean="0"/>
              <a:t>Clothes that don’t fit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 smtClean="0"/>
              <a:t>Broken things to be fixed some day</a:t>
            </a:r>
          </a:p>
          <a:p>
            <a:r>
              <a:rPr lang="en-US" sz="2800" dirty="0" smtClean="0"/>
              <a:t>Items moved from one pile to another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6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6200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Acquiring unneeded or seemingly useless items</a:t>
            </a:r>
          </a:p>
          <a:p>
            <a:r>
              <a:rPr lang="en-US" sz="2800" dirty="0" smtClean="0"/>
              <a:t>Difficulty managing daily activities</a:t>
            </a:r>
          </a:p>
          <a:p>
            <a:r>
              <a:rPr lang="en-US" sz="2800" dirty="0" smtClean="0"/>
              <a:t>Difficulty organizing items</a:t>
            </a:r>
          </a:p>
          <a:p>
            <a:r>
              <a:rPr lang="en-US" sz="2800" dirty="0" smtClean="0"/>
              <a:t>Shame or embarrassment</a:t>
            </a:r>
          </a:p>
          <a:p>
            <a:r>
              <a:rPr lang="en-US" sz="2800" dirty="0" smtClean="0"/>
              <a:t>Excessive attachment to possessions, including discomfort with letting others touch or borrow possessions</a:t>
            </a:r>
          </a:p>
          <a:p>
            <a:r>
              <a:rPr lang="en-US" sz="2800" dirty="0" smtClean="0"/>
              <a:t>Limited or anti-social interactions</a:t>
            </a:r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r>
              <a:rPr lang="en-US" sz="2800" dirty="0" smtClean="0"/>
              <a:t>Hoarders are different from collectors…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79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Risks and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Unsanitary conditions that pose a risk to health including infestation</a:t>
            </a:r>
          </a:p>
          <a:p>
            <a:pPr lvl="0"/>
            <a:r>
              <a:rPr lang="en-US" dirty="0"/>
              <a:t>Increased risk of falls</a:t>
            </a:r>
          </a:p>
          <a:p>
            <a:pPr lvl="0"/>
            <a:r>
              <a:rPr lang="en-US" dirty="0"/>
              <a:t>Inability to perform daily tasks, such as bathing or cooking</a:t>
            </a:r>
          </a:p>
          <a:p>
            <a:pPr lvl="0"/>
            <a:r>
              <a:rPr lang="en-US" dirty="0"/>
              <a:t>Refusal to allow repair or maintenance people for fear of them seeing the clutter</a:t>
            </a:r>
          </a:p>
          <a:p>
            <a:pPr lvl="0"/>
            <a:r>
              <a:rPr lang="en-US" dirty="0"/>
              <a:t>Poor work performance</a:t>
            </a:r>
          </a:p>
          <a:p>
            <a:pPr lvl="0"/>
            <a:r>
              <a:rPr lang="en-US" dirty="0"/>
              <a:t>Family conflicts</a:t>
            </a:r>
          </a:p>
          <a:p>
            <a:pPr lvl="0"/>
            <a:r>
              <a:rPr lang="en-US" dirty="0"/>
              <a:t>Loneliness and social isolation</a:t>
            </a:r>
          </a:p>
          <a:p>
            <a:pPr lvl="0"/>
            <a:r>
              <a:rPr lang="en-US" dirty="0"/>
              <a:t>Depression or anxious much of the time because of the clutter</a:t>
            </a:r>
          </a:p>
          <a:p>
            <a:pPr lvl="0"/>
            <a:r>
              <a:rPr lang="en-US" dirty="0"/>
              <a:t>Fire hazards</a:t>
            </a:r>
          </a:p>
        </p:txBody>
      </p:sp>
    </p:spTree>
    <p:extLst>
      <p:ext uri="{BB962C8B-B14F-4D97-AF65-F5344CB8AC3E}">
        <p14:creationId xmlns:p14="http://schemas.microsoft.com/office/powerpoint/2010/main" val="22619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Refrigerators!</a:t>
            </a:r>
            <a:endParaRPr lang="en-US" dirty="0"/>
          </a:p>
        </p:txBody>
      </p:sp>
      <p:pic>
        <p:nvPicPr>
          <p:cNvPr id="1026" name="Picture 2" descr="http://www.trashitman.com/img/Overstuffed-Fridge-With-Rotting-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Egress!</a:t>
            </a:r>
            <a:endParaRPr lang="en-US" dirty="0"/>
          </a:p>
        </p:txBody>
      </p:sp>
      <p:pic>
        <p:nvPicPr>
          <p:cNvPr id="2050" name="Picture 2" descr="http://wjbk.images.worldnow.com/images/23652311_B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731519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with Hoarders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0020" indent="0">
              <a:spcBef>
                <a:spcPts val="0"/>
              </a:spcBef>
              <a:buNone/>
              <a:tabLst>
                <a:tab pos="381000" algn="l"/>
              </a:tabLst>
            </a:pPr>
            <a:r>
              <a:rPr lang="en-US" sz="3400" b="1" dirty="0" smtClean="0">
                <a:latin typeface="+mj-lt"/>
                <a:ea typeface="Times New Roman"/>
              </a:rPr>
              <a:t>Don’t</a:t>
            </a:r>
            <a:endParaRPr lang="en-US" sz="3400" dirty="0" smtClean="0">
              <a:latin typeface="+mj-lt"/>
              <a:ea typeface="Times New Roman"/>
            </a:endParaRPr>
          </a:p>
          <a:p>
            <a:pPr marL="800100" lvl="1" indent="-342900">
              <a:spcBef>
                <a:spcPts val="0"/>
              </a:spcBef>
              <a:tabLst>
                <a:tab pos="381000" algn="l"/>
              </a:tabLst>
            </a:pPr>
            <a:r>
              <a:rPr lang="en-US" sz="2400" b="1" dirty="0" smtClean="0">
                <a:latin typeface="+mj-lt"/>
                <a:ea typeface="Times New Roman"/>
              </a:rPr>
              <a:t>Use </a:t>
            </a:r>
            <a:r>
              <a:rPr lang="en-US" sz="2400" b="1" dirty="0">
                <a:latin typeface="+mj-lt"/>
                <a:ea typeface="Times New Roman"/>
              </a:rPr>
              <a:t>Judgmental </a:t>
            </a:r>
            <a:r>
              <a:rPr lang="en-US" sz="2400" b="1" dirty="0" smtClean="0">
                <a:latin typeface="+mj-lt"/>
                <a:ea typeface="Times New Roman"/>
              </a:rPr>
              <a:t>Language</a:t>
            </a:r>
          </a:p>
          <a:p>
            <a:pPr marL="800100" lvl="1" indent="-342900">
              <a:spcBef>
                <a:spcPts val="0"/>
              </a:spcBef>
              <a:tabLst>
                <a:tab pos="381000" algn="l"/>
              </a:tabLst>
            </a:pPr>
            <a:r>
              <a:rPr lang="en-US" sz="2400" b="1" dirty="0" smtClean="0">
                <a:latin typeface="+mj-lt"/>
                <a:ea typeface="Times New Roman"/>
              </a:rPr>
              <a:t>Use </a:t>
            </a:r>
            <a:r>
              <a:rPr lang="en-US" sz="2400" b="1" dirty="0">
                <a:latin typeface="+mj-lt"/>
                <a:ea typeface="Times New Roman"/>
              </a:rPr>
              <a:t>words that devalue or negatively judge </a:t>
            </a:r>
            <a:r>
              <a:rPr lang="en-US" sz="2400" b="1" dirty="0" smtClean="0">
                <a:latin typeface="+mj-lt"/>
                <a:ea typeface="Times New Roman"/>
              </a:rPr>
              <a:t>possessions</a:t>
            </a:r>
            <a:endParaRPr lang="en-US" sz="2400" dirty="0" smtClean="0">
              <a:latin typeface="+mj-lt"/>
              <a:ea typeface="Times New Roman"/>
            </a:endParaRPr>
          </a:p>
          <a:p>
            <a:pPr marL="800100" lvl="1" indent="-342900">
              <a:spcBef>
                <a:spcPts val="0"/>
              </a:spcBef>
              <a:tabLst>
                <a:tab pos="381000" algn="l"/>
              </a:tabLst>
            </a:pPr>
            <a:r>
              <a:rPr lang="en-US" sz="2400" b="1" dirty="0" smtClean="0">
                <a:latin typeface="+mj-lt"/>
                <a:ea typeface="Times New Roman"/>
              </a:rPr>
              <a:t>Let </a:t>
            </a:r>
            <a:r>
              <a:rPr lang="en-US" sz="2400" b="1" dirty="0">
                <a:latin typeface="+mj-lt"/>
                <a:ea typeface="Times New Roman"/>
              </a:rPr>
              <a:t>your non-verbal expression say what you are </a:t>
            </a:r>
            <a:r>
              <a:rPr lang="en-US" sz="2400" b="1" dirty="0" smtClean="0">
                <a:latin typeface="+mj-lt"/>
                <a:ea typeface="Times New Roman"/>
              </a:rPr>
              <a:t>thinking</a:t>
            </a:r>
            <a:r>
              <a:rPr lang="en-US" sz="2400" dirty="0">
                <a:latin typeface="+mj-lt"/>
                <a:ea typeface="Times New Roman"/>
              </a:rPr>
              <a:t> </a:t>
            </a:r>
            <a:endParaRPr lang="en-US" sz="2400" dirty="0" smtClean="0">
              <a:latin typeface="+mj-lt"/>
              <a:ea typeface="Times New Roman"/>
            </a:endParaRPr>
          </a:p>
          <a:p>
            <a:pPr marL="800100" lvl="1" indent="-342900">
              <a:spcBef>
                <a:spcPts val="0"/>
              </a:spcBef>
              <a:tabLst>
                <a:tab pos="381000" algn="l"/>
              </a:tabLst>
            </a:pPr>
            <a:r>
              <a:rPr lang="en-US" sz="2400" b="1" dirty="0" smtClean="0">
                <a:latin typeface="+mj-lt"/>
                <a:ea typeface="Times New Roman"/>
              </a:rPr>
              <a:t>Make </a:t>
            </a:r>
            <a:r>
              <a:rPr lang="en-US" sz="2400" b="1" dirty="0">
                <a:latin typeface="+mj-lt"/>
                <a:ea typeface="Times New Roman"/>
              </a:rPr>
              <a:t>suggestions about the person’s </a:t>
            </a:r>
            <a:r>
              <a:rPr lang="en-US" sz="2400" b="1" dirty="0" smtClean="0">
                <a:latin typeface="+mj-lt"/>
                <a:ea typeface="Times New Roman"/>
              </a:rPr>
              <a:t>belongings </a:t>
            </a:r>
            <a:r>
              <a:rPr lang="en-US" sz="2400" b="1" dirty="0">
                <a:latin typeface="+mj-lt"/>
                <a:ea typeface="Times New Roman"/>
              </a:rPr>
              <a:t> </a:t>
            </a:r>
            <a:endParaRPr lang="en-US" sz="2400" dirty="0" smtClean="0">
              <a:latin typeface="+mj-lt"/>
              <a:ea typeface="Times New Roman"/>
            </a:endParaRPr>
          </a:p>
          <a:p>
            <a:pPr marL="800100" lvl="1" indent="-342900">
              <a:spcBef>
                <a:spcPts val="0"/>
              </a:spcBef>
              <a:tabLst>
                <a:tab pos="381000" algn="l"/>
              </a:tabLst>
            </a:pPr>
            <a:r>
              <a:rPr lang="en-US" sz="2400" b="1" dirty="0" smtClean="0">
                <a:latin typeface="+mj-lt"/>
                <a:ea typeface="Times New Roman"/>
              </a:rPr>
              <a:t>Try </a:t>
            </a:r>
            <a:r>
              <a:rPr lang="en-US" sz="2400" b="1" dirty="0">
                <a:latin typeface="+mj-lt"/>
                <a:ea typeface="Times New Roman"/>
              </a:rPr>
              <a:t>to persuade or argue with the </a:t>
            </a:r>
            <a:r>
              <a:rPr lang="en-US" sz="2400" b="1" dirty="0" smtClean="0">
                <a:latin typeface="+mj-lt"/>
                <a:ea typeface="Times New Roman"/>
              </a:rPr>
              <a:t>person</a:t>
            </a:r>
            <a:r>
              <a:rPr lang="en-US" sz="2400" b="1" dirty="0">
                <a:latin typeface="+mj-lt"/>
                <a:ea typeface="Times New Roman"/>
              </a:rPr>
              <a:t> </a:t>
            </a:r>
            <a:endParaRPr lang="en-US" sz="2400" dirty="0" smtClean="0">
              <a:latin typeface="+mj-lt"/>
              <a:ea typeface="Times New Roman"/>
            </a:endParaRPr>
          </a:p>
          <a:p>
            <a:pPr marL="800100" lvl="1" indent="-342900">
              <a:spcBef>
                <a:spcPts val="0"/>
              </a:spcBef>
              <a:tabLst>
                <a:tab pos="381000" algn="l"/>
              </a:tabLst>
            </a:pPr>
            <a:r>
              <a:rPr lang="en-US" sz="2400" b="1" dirty="0" smtClean="0">
                <a:latin typeface="+mj-lt"/>
                <a:ea typeface="Times New Roman"/>
              </a:rPr>
              <a:t>Touch </a:t>
            </a:r>
            <a:r>
              <a:rPr lang="en-US" sz="2400" b="1" dirty="0">
                <a:latin typeface="+mj-lt"/>
                <a:ea typeface="Times New Roman"/>
              </a:rPr>
              <a:t>the person’s belongings without explicit </a:t>
            </a:r>
            <a:r>
              <a:rPr lang="en-US" sz="2400" b="1" dirty="0" smtClean="0">
                <a:latin typeface="+mj-lt"/>
                <a:ea typeface="Times New Roman"/>
              </a:rPr>
              <a:t>permission</a:t>
            </a:r>
            <a:r>
              <a:rPr lang="en-US" sz="2400" dirty="0" smtClean="0">
                <a:latin typeface="+mj-lt"/>
                <a:ea typeface="Times New Roman"/>
              </a:rPr>
              <a:t> </a:t>
            </a:r>
            <a:r>
              <a:rPr lang="en-US" sz="2400" dirty="0">
                <a:latin typeface="+mj-lt"/>
                <a:ea typeface="Times New Roman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33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 smtClean="0"/>
              <a:t>DO</a:t>
            </a:r>
          </a:p>
          <a:p>
            <a:pPr marL="537210" indent="-285750">
              <a:spcBef>
                <a:spcPts val="0"/>
              </a:spcBef>
              <a:tabLst>
                <a:tab pos="381000" algn="l"/>
              </a:tabLst>
            </a:pPr>
            <a:r>
              <a:rPr lang="en-US" sz="2800" b="1" dirty="0">
                <a:latin typeface="Arial"/>
                <a:ea typeface="Times New Roman"/>
              </a:rPr>
              <a:t>Imagine yourself in the hoarding client’s </a:t>
            </a:r>
            <a:r>
              <a:rPr lang="en-US" sz="2800" b="1" dirty="0" smtClean="0">
                <a:latin typeface="Arial"/>
                <a:ea typeface="Times New Roman"/>
              </a:rPr>
              <a:t>shoes</a:t>
            </a:r>
            <a:r>
              <a:rPr lang="en-US" sz="2800" dirty="0">
                <a:latin typeface="Arial"/>
                <a:ea typeface="Times New Roman"/>
              </a:rPr>
              <a:t> </a:t>
            </a:r>
          </a:p>
          <a:p>
            <a:pPr marL="537210" indent="-285750">
              <a:spcBef>
                <a:spcPts val="0"/>
              </a:spcBef>
              <a:tabLst>
                <a:tab pos="381000" algn="l"/>
              </a:tabLst>
            </a:pPr>
            <a:r>
              <a:rPr lang="en-US" sz="2800" b="1" dirty="0">
                <a:latin typeface="Arial"/>
                <a:ea typeface="Times New Roman"/>
              </a:rPr>
              <a:t>Match the person’s </a:t>
            </a:r>
            <a:r>
              <a:rPr lang="en-US" sz="2800" b="1" dirty="0" smtClean="0">
                <a:latin typeface="Arial"/>
                <a:ea typeface="Times New Roman"/>
              </a:rPr>
              <a:t>language</a:t>
            </a:r>
            <a:r>
              <a:rPr lang="en-US" sz="2800" dirty="0">
                <a:latin typeface="Times New Roman"/>
                <a:ea typeface="Times New Roman"/>
              </a:rPr>
              <a:t> </a:t>
            </a:r>
          </a:p>
          <a:p>
            <a:pPr marL="537210" indent="-285750">
              <a:spcBef>
                <a:spcPts val="0"/>
              </a:spcBef>
              <a:tabLst>
                <a:tab pos="381000" algn="l"/>
              </a:tabLst>
            </a:pPr>
            <a:r>
              <a:rPr lang="en-US" sz="2800" b="1" dirty="0">
                <a:latin typeface="Arial"/>
                <a:ea typeface="Times New Roman"/>
              </a:rPr>
              <a:t>Use encouraging </a:t>
            </a:r>
            <a:r>
              <a:rPr lang="en-US" sz="2800" b="1" dirty="0" smtClean="0">
                <a:latin typeface="Arial"/>
                <a:ea typeface="Times New Roman"/>
              </a:rPr>
              <a:t>language</a:t>
            </a:r>
            <a:r>
              <a:rPr lang="en-US" sz="2800" dirty="0">
                <a:latin typeface="Times New Roman"/>
                <a:ea typeface="Times New Roman"/>
              </a:rPr>
              <a:t> </a:t>
            </a:r>
          </a:p>
          <a:p>
            <a:pPr marL="537210" indent="-285750">
              <a:spcBef>
                <a:spcPts val="0"/>
              </a:spcBef>
              <a:tabLst>
                <a:tab pos="381000" algn="l"/>
              </a:tabLst>
            </a:pPr>
            <a:r>
              <a:rPr lang="en-US" sz="2800" b="1" dirty="0">
                <a:latin typeface="Arial"/>
                <a:ea typeface="Times New Roman"/>
              </a:rPr>
              <a:t>Highlight </a:t>
            </a:r>
            <a:r>
              <a:rPr lang="en-US" sz="2800" b="1" dirty="0" smtClean="0">
                <a:latin typeface="Arial"/>
                <a:ea typeface="Times New Roman"/>
              </a:rPr>
              <a:t>strengths</a:t>
            </a:r>
            <a:r>
              <a:rPr lang="en-US" sz="2800" dirty="0">
                <a:latin typeface="Times New Roman"/>
                <a:ea typeface="Times New Roman"/>
              </a:rPr>
              <a:t> </a:t>
            </a:r>
          </a:p>
          <a:p>
            <a:pPr marL="537210" indent="-285750">
              <a:spcBef>
                <a:spcPts val="0"/>
              </a:spcBef>
              <a:tabLst>
                <a:tab pos="381000" algn="l"/>
              </a:tabLst>
            </a:pPr>
            <a:r>
              <a:rPr lang="en-US" sz="2800" b="1" dirty="0">
                <a:latin typeface="Arial"/>
                <a:ea typeface="Times New Roman"/>
              </a:rPr>
              <a:t>Focus the intervention on safety and organization of possessions and later work on </a:t>
            </a:r>
            <a:r>
              <a:rPr lang="en-US" sz="2800" b="1" dirty="0" smtClean="0">
                <a:latin typeface="Arial"/>
                <a:ea typeface="Times New Roman"/>
              </a:rPr>
              <a:t>discarding</a:t>
            </a:r>
            <a:r>
              <a:rPr lang="en-US" sz="2800" dirty="0">
                <a:latin typeface="Times New Roman"/>
                <a:ea typeface="Times New Roman"/>
              </a:rPr>
              <a:t> </a:t>
            </a:r>
            <a:endParaRPr lang="en-US" sz="2800" dirty="0">
              <a:latin typeface="Arial"/>
              <a:ea typeface="Times New Roman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580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Hoards?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771118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0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it doesn’t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00100" lvl="1" indent="-342900">
              <a:spcBef>
                <a:spcPts val="0"/>
              </a:spcBef>
              <a:tabLst>
                <a:tab pos="381000" algn="l"/>
              </a:tabLst>
            </a:pPr>
            <a:r>
              <a:rPr lang="en-US" sz="2800" b="1" dirty="0">
                <a:latin typeface="Arial"/>
                <a:ea typeface="Times New Roman"/>
              </a:rPr>
              <a:t>Family Intervention </a:t>
            </a:r>
            <a:r>
              <a:rPr lang="en-US" sz="2800" b="1" dirty="0" smtClean="0">
                <a:latin typeface="Arial"/>
                <a:ea typeface="Times New Roman"/>
              </a:rPr>
              <a:t>Plan</a:t>
            </a:r>
            <a:r>
              <a:rPr lang="en-US" sz="2800" dirty="0">
                <a:latin typeface="Arial"/>
                <a:ea typeface="Times New Roman"/>
              </a:rPr>
              <a:t> </a:t>
            </a:r>
            <a:endParaRPr lang="en-US" sz="2800" dirty="0" smtClean="0">
              <a:latin typeface="Arial"/>
              <a:ea typeface="Times New Roman"/>
            </a:endParaRPr>
          </a:p>
          <a:p>
            <a:pPr marL="800100" lvl="1" indent="-342900">
              <a:spcBef>
                <a:spcPts val="0"/>
              </a:spcBef>
              <a:tabLst>
                <a:tab pos="381000" algn="l"/>
              </a:tabLst>
            </a:pPr>
            <a:endParaRPr lang="en-US" sz="2800" dirty="0">
              <a:latin typeface="Arial"/>
              <a:ea typeface="Times New Roman"/>
            </a:endParaRPr>
          </a:p>
          <a:p>
            <a:pPr marL="800100" lvl="1" indent="-342900">
              <a:spcBef>
                <a:spcPts val="0"/>
              </a:spcBef>
              <a:tabLst>
                <a:tab pos="381000" algn="l"/>
              </a:tabLst>
            </a:pPr>
            <a:r>
              <a:rPr lang="en-US" sz="2800" b="1" dirty="0" smtClean="0">
                <a:latin typeface="Arial"/>
                <a:ea typeface="Times New Roman"/>
              </a:rPr>
              <a:t>Health Care Worker/Providers</a:t>
            </a:r>
          </a:p>
          <a:p>
            <a:pPr marL="800100" lvl="1" indent="-342900">
              <a:spcBef>
                <a:spcPts val="0"/>
              </a:spcBef>
              <a:tabLst>
                <a:tab pos="381000" algn="l"/>
              </a:tabLst>
            </a:pPr>
            <a:endParaRPr lang="en-US" sz="2800" b="1" dirty="0">
              <a:latin typeface="Arial"/>
              <a:ea typeface="Times New Roman"/>
            </a:endParaRPr>
          </a:p>
          <a:p>
            <a:pPr marL="800100" lvl="1" indent="-342900">
              <a:spcBef>
                <a:spcPts val="0"/>
              </a:spcBef>
              <a:tabLst>
                <a:tab pos="381000" algn="l"/>
              </a:tabLst>
            </a:pPr>
            <a:r>
              <a:rPr lang="en-US" sz="2800" b="1" dirty="0" smtClean="0">
                <a:latin typeface="Arial"/>
                <a:ea typeface="Times New Roman"/>
              </a:rPr>
              <a:t>Adult Protective Services</a:t>
            </a:r>
            <a:r>
              <a:rPr lang="en-US" sz="2800" dirty="0" smtClean="0">
                <a:latin typeface="Times New Roman"/>
                <a:ea typeface="Times New Roman"/>
              </a:rPr>
              <a:t> </a:t>
            </a:r>
          </a:p>
          <a:p>
            <a:pPr marL="800100" lvl="1" indent="-342900">
              <a:spcBef>
                <a:spcPts val="0"/>
              </a:spcBef>
              <a:tabLst>
                <a:tab pos="381000" algn="l"/>
              </a:tabLst>
            </a:pPr>
            <a:endParaRPr lang="en-US" sz="2800" b="1" dirty="0" smtClean="0">
              <a:latin typeface="Arial"/>
              <a:ea typeface="Times New Roman"/>
            </a:endParaRPr>
          </a:p>
          <a:p>
            <a:pPr marL="800100" lvl="1" indent="-342900">
              <a:spcBef>
                <a:spcPts val="0"/>
              </a:spcBef>
              <a:tabLst>
                <a:tab pos="381000" algn="l"/>
              </a:tabLst>
            </a:pPr>
            <a:r>
              <a:rPr lang="en-US" sz="2800" b="1" dirty="0" smtClean="0">
                <a:latin typeface="Arial"/>
                <a:ea typeface="Times New Roman"/>
              </a:rPr>
              <a:t>Hoarding Task Forces</a:t>
            </a:r>
            <a:r>
              <a:rPr lang="en-US" sz="2800" dirty="0" smtClean="0">
                <a:latin typeface="Arial"/>
                <a:ea typeface="Times New Roman"/>
              </a:rPr>
              <a:t> </a:t>
            </a:r>
          </a:p>
          <a:p>
            <a:pPr marL="457200" lvl="1" indent="0">
              <a:spcBef>
                <a:spcPts val="0"/>
              </a:spcBef>
              <a:buNone/>
              <a:tabLst>
                <a:tab pos="381000" algn="l"/>
              </a:tabLst>
            </a:pPr>
            <a:endParaRPr lang="en-US" sz="2800" dirty="0" smtClean="0">
              <a:latin typeface="Arial"/>
              <a:ea typeface="Times New Roman"/>
            </a:endParaRPr>
          </a:p>
          <a:p>
            <a:pPr marL="800100" lvl="1" indent="-342900">
              <a:spcBef>
                <a:spcPts val="0"/>
              </a:spcBef>
              <a:tabLst>
                <a:tab pos="381000" algn="l"/>
              </a:tabLst>
            </a:pPr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www.houstonhoarding.com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tabLst>
                <a:tab pos="381000" algn="l"/>
              </a:tabLst>
            </a:pPr>
            <a:endParaRPr lang="en-US" dirty="0">
              <a:latin typeface="Arial"/>
              <a:ea typeface="Times New Roman"/>
            </a:endParaRPr>
          </a:p>
          <a:p>
            <a:pPr marL="800100" lvl="1" indent="-342900">
              <a:spcBef>
                <a:spcPts val="0"/>
              </a:spcBef>
              <a:tabLst>
                <a:tab pos="381000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Arial"/>
                <a:ea typeface="Times New Roman"/>
              </a:rPr>
              <a:t>http</a:t>
            </a:r>
            <a:r>
              <a:rPr lang="en-US" sz="2400" dirty="0">
                <a:solidFill>
                  <a:srgbClr val="0070C0"/>
                </a:solidFill>
                <a:latin typeface="Arial"/>
                <a:ea typeface="Times New Roman"/>
              </a:rPr>
              <a:t>://thehoardingproject.org/home</a:t>
            </a:r>
            <a:r>
              <a:rPr lang="en-US" sz="2400" dirty="0" smtClean="0">
                <a:solidFill>
                  <a:srgbClr val="0070C0"/>
                </a:solidFill>
                <a:latin typeface="Arial"/>
                <a:ea typeface="Times New Roman"/>
              </a:rPr>
              <a:t>/(Washington State has a “Hoarding” Project)</a:t>
            </a:r>
          </a:p>
          <a:p>
            <a:pPr marL="457200" lvl="1" indent="0">
              <a:spcBef>
                <a:spcPts val="0"/>
              </a:spcBef>
              <a:buNone/>
              <a:tabLst>
                <a:tab pos="381000" algn="l"/>
              </a:tabLst>
            </a:pPr>
            <a:endParaRPr lang="en-US" sz="2400" dirty="0">
              <a:solidFill>
                <a:srgbClr val="0070C0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02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Hoarding and Legal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Lease/House Rules</a:t>
            </a:r>
          </a:p>
          <a:p>
            <a:r>
              <a:rPr lang="en-US" sz="2800" dirty="0" smtClean="0"/>
              <a:t>Protective Service Workers</a:t>
            </a:r>
          </a:p>
          <a:p>
            <a:r>
              <a:rPr lang="en-US" sz="2800" dirty="0" smtClean="0"/>
              <a:t>Public Health or Fire Departments</a:t>
            </a:r>
          </a:p>
          <a:p>
            <a:r>
              <a:rPr lang="en-US" sz="2800" dirty="0" smtClean="0"/>
              <a:t>Animal Workers</a:t>
            </a:r>
          </a:p>
          <a:p>
            <a:r>
              <a:rPr lang="en-US" sz="2800" dirty="0" smtClean="0"/>
              <a:t>Legal Interventions</a:t>
            </a:r>
          </a:p>
          <a:p>
            <a:pPr lvl="1"/>
            <a:r>
              <a:rPr lang="en-US" sz="2800" dirty="0" smtClean="0"/>
              <a:t>Eviction</a:t>
            </a:r>
          </a:p>
          <a:p>
            <a:pPr lvl="1"/>
            <a:r>
              <a:rPr lang="en-US" sz="2800" dirty="0" smtClean="0"/>
              <a:t>Mandate Clean Out</a:t>
            </a:r>
          </a:p>
          <a:p>
            <a:pPr lvl="1"/>
            <a:r>
              <a:rPr lang="en-US" sz="2800" dirty="0" smtClean="0"/>
              <a:t>Remove Vulnerable Individuals from the unit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60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ael\Desktop\shutterstock_305034071-400x2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12151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4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Do not confuse clutter with Hoarding</a:t>
            </a:r>
          </a:p>
          <a:p>
            <a:r>
              <a:rPr lang="en-US" sz="3200" dirty="0" smtClean="0">
                <a:latin typeface="+mj-lt"/>
              </a:rPr>
              <a:t>How is this addressed in your house rules?</a:t>
            </a:r>
            <a:endParaRPr lang="en-US" dirty="0" smtClean="0">
              <a:latin typeface="Arial"/>
            </a:endParaRPr>
          </a:p>
          <a:p>
            <a:pPr lvl="1"/>
            <a:r>
              <a:rPr lang="en-US" sz="2400" b="1" dirty="0" smtClean="0">
                <a:latin typeface="+mj-lt"/>
              </a:rPr>
              <a:t>Hoarding</a:t>
            </a:r>
            <a:r>
              <a:rPr lang="en-US" sz="2400" dirty="0">
                <a:latin typeface="+mj-lt"/>
              </a:rPr>
              <a:t>: A unit is considered to have a hoarding problem when there is excessive clutter in </a:t>
            </a:r>
            <a:r>
              <a:rPr lang="en-US" sz="2400" dirty="0" smtClean="0">
                <a:latin typeface="+mj-lt"/>
              </a:rPr>
              <a:t>areas that </a:t>
            </a:r>
            <a:r>
              <a:rPr lang="en-US" sz="2400" dirty="0">
                <a:latin typeface="+mj-lt"/>
              </a:rPr>
              <a:t>will not allow emergency personnel to attend to residents in need of attention. Blocked </a:t>
            </a:r>
            <a:r>
              <a:rPr lang="en-US" sz="2400" dirty="0" smtClean="0">
                <a:latin typeface="+mj-lt"/>
              </a:rPr>
              <a:t>egress areas </a:t>
            </a:r>
            <a:r>
              <a:rPr lang="en-US" sz="2400" dirty="0">
                <a:latin typeface="+mj-lt"/>
              </a:rPr>
              <a:t>must be addressed immediately and cleared to enable residents to leave the unit in case </a:t>
            </a:r>
            <a:r>
              <a:rPr lang="en-US" sz="2400" dirty="0" smtClean="0">
                <a:latin typeface="+mj-lt"/>
              </a:rPr>
              <a:t>of emergency.</a:t>
            </a:r>
          </a:p>
        </p:txBody>
      </p:sp>
    </p:spTree>
    <p:extLst>
      <p:ext uri="{BB962C8B-B14F-4D97-AF65-F5344CB8AC3E}">
        <p14:creationId xmlns:p14="http://schemas.microsoft.com/office/powerpoint/2010/main" val="29639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620000" cy="58674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>
                <a:latin typeface="+mj-lt"/>
              </a:rPr>
              <a:t>Unit </a:t>
            </a:r>
            <a:r>
              <a:rPr lang="en-US" sz="2400" dirty="0">
                <a:latin typeface="+mj-lt"/>
              </a:rPr>
              <a:t>Inspections: Units are inspected on a regular basis to make sure that all health and </a:t>
            </a:r>
            <a:r>
              <a:rPr lang="en-US" sz="2400" dirty="0" smtClean="0">
                <a:latin typeface="+mj-lt"/>
              </a:rPr>
              <a:t>safety issues </a:t>
            </a:r>
            <a:r>
              <a:rPr lang="en-US" sz="2400" dirty="0">
                <a:latin typeface="+mj-lt"/>
              </a:rPr>
              <a:t>are addressed and corrected. If the unit fails the inspection, the unit will be </a:t>
            </a:r>
            <a:r>
              <a:rPr lang="en-US" sz="2400" dirty="0" smtClean="0">
                <a:latin typeface="+mj-lt"/>
              </a:rPr>
              <a:t>re-inspected within </a:t>
            </a:r>
            <a:r>
              <a:rPr lang="en-US" sz="2400" dirty="0">
                <a:latin typeface="+mj-lt"/>
              </a:rPr>
              <a:t>ten days to note all corrections. If the unit fails inspection </a:t>
            </a:r>
            <a:r>
              <a:rPr lang="en-US" sz="2400" dirty="0" smtClean="0">
                <a:latin typeface="+mj-lt"/>
              </a:rPr>
              <a:t>___ </a:t>
            </a:r>
            <a:r>
              <a:rPr lang="en-US" sz="2400" dirty="0">
                <a:latin typeface="+mj-lt"/>
              </a:rPr>
              <a:t>times (as many as you want </a:t>
            </a:r>
            <a:r>
              <a:rPr lang="en-US" sz="2400" dirty="0" smtClean="0">
                <a:latin typeface="+mj-lt"/>
              </a:rPr>
              <a:t>to enforce</a:t>
            </a:r>
            <a:r>
              <a:rPr lang="en-US" sz="2400" dirty="0">
                <a:latin typeface="+mj-lt"/>
              </a:rPr>
              <a:t>), eviction proceedings may begin</a:t>
            </a:r>
            <a:r>
              <a:rPr lang="en-US" sz="2400" dirty="0" smtClean="0">
                <a:latin typeface="+mj-lt"/>
              </a:rPr>
              <a:t>.</a:t>
            </a:r>
          </a:p>
          <a:p>
            <a:endParaRPr lang="en-US" sz="2600" dirty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Corrective Actions place in resident’s files</a:t>
            </a:r>
          </a:p>
          <a:p>
            <a:r>
              <a:rPr lang="en-US" sz="2600" dirty="0" smtClean="0">
                <a:latin typeface="+mj-lt"/>
              </a:rPr>
              <a:t>Court Tip</a:t>
            </a:r>
          </a:p>
          <a:p>
            <a:endParaRPr lang="en-US" sz="2600" dirty="0">
              <a:latin typeface="+mj-lt"/>
            </a:endParaRPr>
          </a:p>
          <a:p>
            <a:r>
              <a:rPr lang="en-US" sz="2600" b="1" dirty="0" smtClean="0">
                <a:latin typeface="+mj-lt"/>
              </a:rPr>
              <a:t>Remember: </a:t>
            </a:r>
          </a:p>
          <a:p>
            <a:pPr marL="114300" indent="0">
              <a:buNone/>
            </a:pPr>
            <a:r>
              <a:rPr lang="en-US" sz="2600" b="1" dirty="0">
                <a:latin typeface="+mj-lt"/>
              </a:rPr>
              <a:t>	</a:t>
            </a:r>
            <a:r>
              <a:rPr lang="en-US" sz="2600" b="1" dirty="0" smtClean="0">
                <a:latin typeface="+mj-lt"/>
              </a:rPr>
              <a:t>Document, Document, Document</a:t>
            </a:r>
          </a:p>
        </p:txBody>
      </p:sp>
    </p:spTree>
    <p:extLst>
      <p:ext uri="{BB962C8B-B14F-4D97-AF65-F5344CB8AC3E}">
        <p14:creationId xmlns:p14="http://schemas.microsoft.com/office/powerpoint/2010/main" val="3247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>
            <a:noAutofit/>
          </a:bodyPr>
          <a:lstStyle/>
          <a:p>
            <a:pPr marL="29718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http://www.oprah.com/home/How-to-Stop-Hoarding-Resources</a:t>
            </a:r>
            <a:endParaRPr lang="en-US" sz="1600" dirty="0">
              <a:latin typeface="Arial"/>
              <a:ea typeface="Times New Roman"/>
            </a:endParaRPr>
          </a:p>
          <a:p>
            <a:pPr marL="29718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</a:t>
            </a:r>
            <a:r>
              <a:rPr lang="en-US" sz="1600" u="sng" dirty="0" smtClean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psychcentral.com/blog/archives/2011/03/19/compulsive-hoarding and-6-tips-to-help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/</a:t>
            </a:r>
            <a:endParaRPr lang="en-US" sz="1600" dirty="0">
              <a:latin typeface="Arial"/>
              <a:ea typeface="Times New Roman"/>
            </a:endParaRPr>
          </a:p>
          <a:p>
            <a:pPr marL="29718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http://www.ehow.com/print/how_8006339_hoarder.html</a:t>
            </a:r>
            <a:r>
              <a:rPr lang="en-US" sz="1600" dirty="0">
                <a:ea typeface="Calibri"/>
                <a:cs typeface="Times New Roman"/>
              </a:rPr>
              <a:t> </a:t>
            </a:r>
            <a:endParaRPr lang="en-US" sz="1600" dirty="0">
              <a:latin typeface="Arial"/>
              <a:ea typeface="Times New Roman"/>
            </a:endParaRPr>
          </a:p>
          <a:p>
            <a:pPr marL="29718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http://www.mayoclinic.com/print/hoarding/DS00966/METHOD=print&amp;DSECTION=all</a:t>
            </a:r>
            <a:r>
              <a:rPr lang="en-US" sz="1600" dirty="0">
                <a:ea typeface="Calibri"/>
                <a:cs typeface="Times New Roman"/>
              </a:rPr>
              <a:t> </a:t>
            </a:r>
            <a:endParaRPr lang="en-US" sz="1600" dirty="0">
              <a:latin typeface="Arial"/>
              <a:ea typeface="Times New Roman"/>
            </a:endParaRPr>
          </a:p>
          <a:p>
            <a:pPr marL="29718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http://www.harthosp.org/InstituteOfLiving/AnxietyDisordersCenter/CompulsiveHoarding/OnlineAssessment/default.aspx</a:t>
            </a:r>
            <a:r>
              <a:rPr lang="en-US" sz="1600" dirty="0">
                <a:ea typeface="Calibri"/>
                <a:cs typeface="Times New Roman"/>
              </a:rPr>
              <a:t> </a:t>
            </a:r>
            <a:endParaRPr lang="en-US" sz="1600" dirty="0">
              <a:latin typeface="Arial"/>
              <a:ea typeface="Times New Roman"/>
            </a:endParaRPr>
          </a:p>
          <a:p>
            <a:pPr marL="29718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http://www.ocfoundation.org/hoarding/print.aspx?id=703</a:t>
            </a:r>
            <a:r>
              <a:rPr lang="en-US" sz="1600" dirty="0">
                <a:ea typeface="Calibri"/>
                <a:cs typeface="Times New Roman"/>
              </a:rPr>
              <a:t> </a:t>
            </a:r>
            <a:endParaRPr lang="en-US" sz="1600" dirty="0">
              <a:latin typeface="Arial"/>
              <a:ea typeface="Times New Roman"/>
            </a:endParaRPr>
          </a:p>
          <a:p>
            <a:pPr marL="29718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http://www.ocfoundation.org/hoarding/task_forces.aspx</a:t>
            </a:r>
            <a:r>
              <a:rPr lang="en-US" sz="1600" dirty="0">
                <a:ea typeface="Calibri"/>
                <a:cs typeface="Times New Roman"/>
              </a:rPr>
              <a:t> </a:t>
            </a:r>
            <a:endParaRPr lang="en-US" sz="1600" dirty="0">
              <a:latin typeface="Arial"/>
              <a:ea typeface="Times New Roman"/>
            </a:endParaRPr>
          </a:p>
          <a:p>
            <a:pPr marL="29718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9"/>
              </a:rPr>
              <a:t>http://www.ocfoundation.org/hoarding/legal_issues.aspx</a:t>
            </a:r>
            <a:r>
              <a:rPr lang="en-US" sz="1600" dirty="0">
                <a:ea typeface="Calibri"/>
                <a:cs typeface="Times New Roman"/>
              </a:rPr>
              <a:t> </a:t>
            </a:r>
            <a:endParaRPr lang="en-US" sz="1600" dirty="0">
              <a:latin typeface="Arial"/>
              <a:ea typeface="Times New Roman"/>
            </a:endParaRPr>
          </a:p>
          <a:p>
            <a:pPr marL="29718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10"/>
              </a:rPr>
              <a:t>http://www.icarevillage.com/common-concerns-hoarding.aspx</a:t>
            </a:r>
            <a:r>
              <a:rPr lang="en-US" sz="1600" dirty="0">
                <a:ea typeface="Calibri"/>
                <a:cs typeface="Times New Roman"/>
              </a:rPr>
              <a:t> </a:t>
            </a:r>
            <a:endParaRPr lang="en-US" sz="1600" dirty="0">
              <a:latin typeface="Arial"/>
              <a:ea typeface="Times New Roman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9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295901"/>
            <a:ext cx="5257800" cy="876299"/>
          </a:xfrm>
        </p:spPr>
        <p:txBody>
          <a:bodyPr/>
          <a:lstStyle/>
          <a:p>
            <a:pPr algn="ctr"/>
            <a:r>
              <a:rPr lang="en-US" sz="2000" dirty="0" smtClean="0"/>
              <a:t>We don’t want to see this on our properties?</a:t>
            </a:r>
            <a:endParaRPr lang="en-US" sz="2000" dirty="0"/>
          </a:p>
        </p:txBody>
      </p:sp>
      <p:pic>
        <p:nvPicPr>
          <p:cNvPr id="5122" name="Picture 2" descr="http://chamberofhoarders.com/wp-content/uploads/2013/10/IMG_2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6705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715000"/>
            <a:ext cx="4533900" cy="685800"/>
          </a:xfrm>
        </p:spPr>
        <p:txBody>
          <a:bodyPr/>
          <a:lstStyle/>
          <a:p>
            <a:pPr algn="ctr"/>
            <a:r>
              <a:rPr lang="en-US" sz="2800" dirty="0" smtClean="0"/>
              <a:t>Where are my white shorts?</a:t>
            </a:r>
            <a:endParaRPr lang="en-US" sz="2800" dirty="0"/>
          </a:p>
        </p:txBody>
      </p:sp>
      <p:pic>
        <p:nvPicPr>
          <p:cNvPr id="7170" name="Picture 2" descr="http://www.disorders.org/wp-content/uploads/2013/10/compulsive-hoar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304800"/>
            <a:ext cx="5562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250" y="5562600"/>
            <a:ext cx="5334000" cy="685800"/>
          </a:xfrm>
        </p:spPr>
        <p:txBody>
          <a:bodyPr/>
          <a:lstStyle/>
          <a:p>
            <a:pPr algn="ctr"/>
            <a:r>
              <a:rPr lang="en-US" sz="1800" dirty="0" smtClean="0"/>
              <a:t>“Are you  kidding, I am just getting ready for winter!”</a:t>
            </a:r>
            <a:endParaRPr lang="en-US" sz="1800" dirty="0"/>
          </a:p>
        </p:txBody>
      </p:sp>
      <p:pic>
        <p:nvPicPr>
          <p:cNvPr id="2050" name="Picture 2" descr="http://media-cache-ec0.pinimg.com/736x/21/ed/a1/21eda197ef3c083957a6c3c9e4a18a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5181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Defining Hoarding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Dictionary: a supply or accumulation that is hidden or carefully guarded for preservation, future use, etc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Mayo Clinic: the excessive collection of items, along with the inability to discard things</a:t>
            </a:r>
          </a:p>
          <a:p>
            <a:r>
              <a:rPr lang="en-US" sz="2800" dirty="0" smtClean="0"/>
              <a:t>The International OCD (Obsessive-Compulsive Disorder) Foundation: Three connected problems:</a:t>
            </a:r>
          </a:p>
          <a:p>
            <a:pPr lvl="1"/>
            <a:r>
              <a:rPr lang="en-US" sz="2600" dirty="0" smtClean="0"/>
              <a:t>Collecting too many items</a:t>
            </a:r>
          </a:p>
          <a:p>
            <a:pPr lvl="1"/>
            <a:r>
              <a:rPr lang="en-US" sz="2600" dirty="0" smtClean="0"/>
              <a:t>Difficulty getting rid of items, and</a:t>
            </a:r>
          </a:p>
          <a:p>
            <a:pPr lvl="1"/>
            <a:r>
              <a:rPr lang="en-US" sz="2600" dirty="0" smtClean="0"/>
              <a:t>Problems with organization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371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 of Hoarding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Dante’s Divine Comedy: 1308-1321</a:t>
            </a:r>
          </a:p>
          <a:p>
            <a:r>
              <a:rPr lang="en-US" sz="2800" dirty="0" smtClean="0"/>
              <a:t>Charles Dickens’ Bleak House: 1862</a:t>
            </a:r>
          </a:p>
          <a:p>
            <a:r>
              <a:rPr lang="en-US" sz="2800" dirty="0" smtClean="0"/>
              <a:t>Sir Arthur Conan Doyle’s Sherlock Holmes: 1887</a:t>
            </a:r>
          </a:p>
          <a:p>
            <a:r>
              <a:rPr lang="en-US" sz="2800" dirty="0" smtClean="0"/>
              <a:t>1980: one of nine diagnostic criteria for OCD in the Diagnostic and Statistical Manual of Mental Disorders published by the American Psychiatric Association</a:t>
            </a:r>
          </a:p>
          <a:p>
            <a:r>
              <a:rPr lang="en-US" sz="2800" dirty="0" smtClean="0"/>
              <a:t>1993: First systematic study and definition published by Frost and Gross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11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hoards?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Equal Opportunity Affliction</a:t>
            </a:r>
          </a:p>
          <a:p>
            <a:pPr lvl="1"/>
            <a:r>
              <a:rPr lang="en-US" sz="2600" dirty="0" smtClean="0"/>
              <a:t>Wealthy, middle income, poor, homeless</a:t>
            </a:r>
          </a:p>
          <a:p>
            <a:pPr lvl="1"/>
            <a:r>
              <a:rPr lang="en-US" sz="2600" dirty="0" smtClean="0"/>
              <a:t>Elderly, middle age, young adults, children</a:t>
            </a:r>
          </a:p>
          <a:p>
            <a:pPr lvl="1"/>
            <a:r>
              <a:rPr lang="en-US" sz="2600" dirty="0" smtClean="0"/>
              <a:t>People who have lived through a depression or in war ravaged countries, as well as those from affluent families who have never experienced poverty or trauma</a:t>
            </a:r>
          </a:p>
          <a:p>
            <a:pPr lvl="1"/>
            <a:r>
              <a:rPr lang="en-US" sz="2600" dirty="0" smtClean="0"/>
              <a:t>Research has found that most adults with hoarding issues had some hoarding habits by the age of 13 and even younger</a:t>
            </a:r>
          </a:p>
        </p:txBody>
      </p:sp>
    </p:spTree>
    <p:extLst>
      <p:ext uri="{BB962C8B-B14F-4D97-AF65-F5344CB8AC3E}">
        <p14:creationId xmlns:p14="http://schemas.microsoft.com/office/powerpoint/2010/main" val="39221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do people hoard?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According to Dr. David </a:t>
            </a:r>
            <a:r>
              <a:rPr lang="en-US" sz="2800" dirty="0" err="1" smtClean="0"/>
              <a:t>Tolin</a:t>
            </a:r>
            <a:r>
              <a:rPr lang="en-US" sz="2800" dirty="0" smtClean="0"/>
              <a:t>, Director of the Anxiety Disorders Center at the Institute of Living at Hartford Hospital:</a:t>
            </a:r>
          </a:p>
          <a:p>
            <a:pPr lvl="1"/>
            <a:r>
              <a:rPr lang="en-US" sz="2800" dirty="0" smtClean="0"/>
              <a:t>Because of perfectionism</a:t>
            </a:r>
          </a:p>
          <a:p>
            <a:pPr lvl="1"/>
            <a:r>
              <a:rPr lang="en-US" sz="2800" dirty="0" smtClean="0"/>
              <a:t>Fear of throwing something away that is useful </a:t>
            </a:r>
          </a:p>
          <a:p>
            <a:pPr lvl="1"/>
            <a:r>
              <a:rPr lang="en-US" sz="2800" dirty="0" smtClean="0"/>
              <a:t>Emotional attachment</a:t>
            </a:r>
          </a:p>
          <a:p>
            <a:pPr lvl="1"/>
            <a:r>
              <a:rPr lang="en-US" sz="2800" dirty="0" smtClean="0"/>
              <a:t>Starts in early adolescence or younger</a:t>
            </a:r>
          </a:p>
          <a:p>
            <a:pPr lvl="1"/>
            <a:r>
              <a:rPr lang="en-US" sz="2800" dirty="0" smtClean="0"/>
              <a:t>Family history</a:t>
            </a:r>
          </a:p>
          <a:p>
            <a:pPr lvl="1"/>
            <a:r>
              <a:rPr lang="en-US" sz="2800" dirty="0" smtClean="0"/>
              <a:t>Stressful life</a:t>
            </a:r>
          </a:p>
          <a:p>
            <a:pPr marL="41148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152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620000" cy="58674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History of alcohol abuse</a:t>
            </a:r>
          </a:p>
          <a:p>
            <a:pPr lvl="1"/>
            <a:r>
              <a:rPr lang="en-US" sz="2800" dirty="0" smtClean="0"/>
              <a:t>Social isolation</a:t>
            </a:r>
          </a:p>
          <a:p>
            <a:pPr lvl="1"/>
            <a:r>
              <a:rPr lang="en-US" sz="2800" dirty="0" smtClean="0"/>
              <a:t>Scarcity</a:t>
            </a:r>
          </a:p>
          <a:p>
            <a:pPr lvl="1"/>
            <a:r>
              <a:rPr lang="en-US" sz="2800" dirty="0" smtClean="0"/>
              <a:t>Learned behavior</a:t>
            </a:r>
          </a:p>
          <a:p>
            <a:pPr marL="114300" indent="0">
              <a:buNone/>
            </a:pPr>
            <a:r>
              <a:rPr lang="en-US" sz="2800" dirty="0" smtClean="0"/>
              <a:t>Familiar Quote: “Waste not, want not” 1772</a:t>
            </a:r>
          </a:p>
          <a:p>
            <a:pPr marL="114300" indent="0">
              <a:buNone/>
            </a:pPr>
            <a:r>
              <a:rPr lang="en-US" sz="2800" dirty="0" smtClean="0"/>
              <a:t>And remember family conversations around the dinner table…</a:t>
            </a:r>
            <a:endParaRPr lang="en-US" sz="2800" dirty="0"/>
          </a:p>
          <a:p>
            <a:pPr marL="114300" indent="0">
              <a:buNone/>
            </a:pPr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4267200" cy="277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4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Signs of Hoarding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Too much shopping</a:t>
            </a:r>
          </a:p>
          <a:p>
            <a:r>
              <a:rPr lang="en-US" sz="2800" dirty="0" smtClean="0"/>
              <a:t>Collecting free things</a:t>
            </a:r>
          </a:p>
          <a:p>
            <a:r>
              <a:rPr lang="en-US" sz="2800" dirty="0" smtClean="0"/>
              <a:t>Areas and surfaces stacked with “stuff”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5029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5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620000" cy="5867400"/>
          </a:xfrm>
        </p:spPr>
        <p:txBody>
          <a:bodyPr>
            <a:normAutofit/>
          </a:bodyPr>
          <a:lstStyle/>
          <a:p>
            <a:r>
              <a:rPr lang="en-US" sz="2800" dirty="0"/>
              <a:t>Cluttered living </a:t>
            </a:r>
            <a:r>
              <a:rPr lang="en-US" sz="2800" dirty="0" smtClean="0"/>
              <a:t>spaces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Inability to discard items</a:t>
            </a:r>
          </a:p>
          <a:p>
            <a:r>
              <a:rPr lang="en-US" sz="2800" dirty="0"/>
              <a:t>Keeping stacks of newspapers, magazines, junk mail</a:t>
            </a:r>
          </a:p>
          <a:p>
            <a:r>
              <a:rPr lang="en-US" sz="2800" dirty="0"/>
              <a:t>Craft projects never completed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5177"/>
            <a:ext cx="4230687" cy="282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3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727</Words>
  <Application>Microsoft Office PowerPoint</Application>
  <PresentationFormat>On-screen Show (4:3)</PresentationFormat>
  <Paragraphs>141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HOARDING is a Health and  Safety Issue</vt:lpstr>
      <vt:lpstr>PowerPoint Presentation</vt:lpstr>
      <vt:lpstr>Defining Hoarding</vt:lpstr>
      <vt:lpstr>History of Hoarding</vt:lpstr>
      <vt:lpstr>Who hoards?</vt:lpstr>
      <vt:lpstr>Why do people hoard?</vt:lpstr>
      <vt:lpstr>PowerPoint Presentation</vt:lpstr>
      <vt:lpstr>Signs of Hoarding</vt:lpstr>
      <vt:lpstr>PowerPoint Presentation</vt:lpstr>
      <vt:lpstr>PowerPoint Presentation</vt:lpstr>
      <vt:lpstr>PowerPoint Presentation</vt:lpstr>
      <vt:lpstr>Risks and Complications</vt:lpstr>
      <vt:lpstr>Even Refrigerators!</vt:lpstr>
      <vt:lpstr>Egress!</vt:lpstr>
      <vt:lpstr>Communicating with Hoarders</vt:lpstr>
      <vt:lpstr>PowerPoint Presentation</vt:lpstr>
      <vt:lpstr>Who Hoards?</vt:lpstr>
      <vt:lpstr>What if it doesn’t Work?</vt:lpstr>
      <vt:lpstr>Hoarding and Legal Issues</vt:lpstr>
      <vt:lpstr>Your Property</vt:lpstr>
      <vt:lpstr>PowerPoint Presentation</vt:lpstr>
      <vt:lpstr>Resources</vt:lpstr>
      <vt:lpstr>We don’t want to see this on our properties?</vt:lpstr>
      <vt:lpstr>Where are my white shorts?</vt:lpstr>
      <vt:lpstr>“Are you  kidding, I am just getting ready for winter!”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</cp:lastModifiedBy>
  <cp:revision>33</cp:revision>
  <cp:lastPrinted>2018-08-07T16:36:31Z</cp:lastPrinted>
  <dcterms:created xsi:type="dcterms:W3CDTF">2014-09-15T20:34:55Z</dcterms:created>
  <dcterms:modified xsi:type="dcterms:W3CDTF">2018-08-17T19:31:07Z</dcterms:modified>
</cp:coreProperties>
</file>