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 id="2147483695" r:id="rId4"/>
    <p:sldMasterId id="2147483712" r:id="rId5"/>
    <p:sldMasterId id="2147483729" r:id="rId6"/>
  </p:sldMasterIdLst>
  <p:notesMasterIdLst>
    <p:notesMasterId r:id="rId43"/>
  </p:notesMasterIdLst>
  <p:sldIdLst>
    <p:sldId id="258" r:id="rId7"/>
    <p:sldId id="426" r:id="rId8"/>
    <p:sldId id="452" r:id="rId9"/>
    <p:sldId id="425" r:id="rId10"/>
    <p:sldId id="423" r:id="rId11"/>
    <p:sldId id="424" r:id="rId12"/>
    <p:sldId id="434" r:id="rId13"/>
    <p:sldId id="432" r:id="rId14"/>
    <p:sldId id="422" r:id="rId15"/>
    <p:sldId id="433" r:id="rId16"/>
    <p:sldId id="431" r:id="rId17"/>
    <p:sldId id="420" r:id="rId18"/>
    <p:sldId id="427" r:id="rId19"/>
    <p:sldId id="435" r:id="rId20"/>
    <p:sldId id="436" r:id="rId21"/>
    <p:sldId id="275" r:id="rId22"/>
    <p:sldId id="273" r:id="rId23"/>
    <p:sldId id="278" r:id="rId24"/>
    <p:sldId id="277" r:id="rId25"/>
    <p:sldId id="276" r:id="rId26"/>
    <p:sldId id="439" r:id="rId27"/>
    <p:sldId id="283" r:id="rId28"/>
    <p:sldId id="437" r:id="rId29"/>
    <p:sldId id="280" r:id="rId30"/>
    <p:sldId id="281" r:id="rId31"/>
    <p:sldId id="444" r:id="rId32"/>
    <p:sldId id="445" r:id="rId33"/>
    <p:sldId id="447" r:id="rId34"/>
    <p:sldId id="446" r:id="rId35"/>
    <p:sldId id="448" r:id="rId36"/>
    <p:sldId id="449" r:id="rId37"/>
    <p:sldId id="282" r:id="rId38"/>
    <p:sldId id="279" r:id="rId39"/>
    <p:sldId id="451" r:id="rId40"/>
    <p:sldId id="262"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6984" autoAdjust="0"/>
  </p:normalViewPr>
  <p:slideViewPr>
    <p:cSldViewPr snapToGrid="0">
      <p:cViewPr varScale="1">
        <p:scale>
          <a:sx n="106" d="100"/>
          <a:sy n="106" d="100"/>
        </p:scale>
        <p:origin x="50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01971-10AE-41EC-87BD-4AB213D5F7A5}" type="datetimeFigureOut">
              <a:rPr lang="en-US" smtClean="0"/>
              <a:t>5/7/2019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0EFEE-9DCC-488D-8478-7048EE90EF98}" type="slidenum">
              <a:rPr lang="en-US" smtClean="0"/>
              <a:t>‹#›</a:t>
            </a:fld>
            <a:endParaRPr lang="en-US" dirty="0"/>
          </a:p>
        </p:txBody>
      </p:sp>
    </p:spTree>
    <p:extLst>
      <p:ext uri="{BB962C8B-B14F-4D97-AF65-F5344CB8AC3E}">
        <p14:creationId xmlns:p14="http://schemas.microsoft.com/office/powerpoint/2010/main" val="407126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3396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293738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253934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168783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r>
              <a:rPr lang="en-US"/>
              <a:t>Click to edit Master title style</a:t>
            </a:r>
          </a:p>
        </p:txBody>
      </p:sp>
      <p:sp>
        <p:nvSpPr>
          <p:cNvPr id="8" name="Content Placeholder 2"/>
          <p:cNvSpPr>
            <a:spLocks noGrp="1"/>
          </p:cNvSpPr>
          <p:nvPr>
            <p:ph idx="1"/>
          </p:nvPr>
        </p:nvSpPr>
        <p:spPr>
          <a:xfrm>
            <a:off x="838200" y="1323927"/>
            <a:ext cx="10515600" cy="4853036"/>
          </a:xfrm>
          <a:prstGeom prst="rect">
            <a:avLst/>
          </a:prstGeom>
        </p:spPr>
        <p:txBody>
          <a:bodyPr/>
          <a:lstStyle/>
          <a:p>
            <a:pPr lvl="0"/>
            <a:r>
              <a:rPr lang="en-US"/>
              <a:t>Click to edit Master text styles</a:t>
            </a:r>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20165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06B5F-5709-4F74-8B58-6BECDF437BE9}"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solidFill>
                  <a:srgbClr val="000000">
                    <a:tint val="75000"/>
                  </a:srgbClr>
                </a:solidFill>
              </a:rPr>
              <a:pPr/>
              <a:t>‹#›</a:t>
            </a:fld>
            <a:endParaRPr lang="en-US" dirty="0">
              <a:solidFill>
                <a:srgbClr val="000000">
                  <a:tint val="75000"/>
                </a:srgbClr>
              </a:solidFill>
            </a:endParaRPr>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41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411573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169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39E91-E97B-41E4-8F8D-89D6EA2BFA3D}"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26244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EAB8CC-813C-44A9-A08C-A0D8B4CD6662}" type="datetime1">
              <a:rPr lang="en-US" smtClean="0">
                <a:solidFill>
                  <a:srgbClr val="000000">
                    <a:tint val="75000"/>
                  </a:srgbClr>
                </a:solidFill>
              </a:rPr>
              <a:pPr/>
              <a:t>5/7/2019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1987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AAB9E6B-E578-4D2D-882D-BE4E4DDB7093}" type="datetime1">
              <a:rPr lang="en-US" smtClean="0">
                <a:solidFill>
                  <a:srgbClr val="000000">
                    <a:tint val="75000"/>
                  </a:srgbClr>
                </a:solidFill>
              </a:rPr>
              <a:pPr/>
              <a:t>5/7/2019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95659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solidFill>
                  <a:srgbClr val="000000">
                    <a:tint val="75000"/>
                  </a:srgbClr>
                </a:solidFill>
              </a:rPr>
              <a:pPr/>
              <a:t>5/7/2019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1674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1914174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373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28165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C74FE-603D-4D44-9A06-E543CB1B1064}"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9716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3553-C208-4AE8-95D3-264CE1E4245D}"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39475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7023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18355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75747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35023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76613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06B5F-5709-4F74-8B58-6BECDF437BE9}"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solidFill>
                  <a:srgbClr val="000000">
                    <a:tint val="75000"/>
                  </a:srgbClr>
                </a:solidFill>
              </a:rPr>
              <a:pPr/>
              <a:t>‹#›</a:t>
            </a:fld>
            <a:endParaRPr lang="en-US" dirty="0">
              <a:solidFill>
                <a:srgbClr val="000000">
                  <a:tint val="75000"/>
                </a:srgbClr>
              </a:solidFill>
            </a:endParaRPr>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508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2532092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265711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20631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39E91-E97B-41E4-8F8D-89D6EA2BFA3D}"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4483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EAB8CC-813C-44A9-A08C-A0D8B4CD6662}" type="datetime1">
              <a:rPr lang="en-US" smtClean="0">
                <a:solidFill>
                  <a:srgbClr val="000000">
                    <a:tint val="75000"/>
                  </a:srgbClr>
                </a:solidFill>
              </a:rPr>
              <a:pPr/>
              <a:t>5/7/2019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7928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AAB9E6B-E578-4D2D-882D-BE4E4DDB7093}" type="datetime1">
              <a:rPr lang="en-US" smtClean="0">
                <a:solidFill>
                  <a:srgbClr val="000000">
                    <a:tint val="75000"/>
                  </a:srgbClr>
                </a:solidFill>
              </a:rPr>
              <a:pPr/>
              <a:t>5/7/2019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98928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solidFill>
                  <a:srgbClr val="000000">
                    <a:tint val="75000"/>
                  </a:srgbClr>
                </a:solidFill>
              </a:rPr>
              <a:pPr/>
              <a:t>5/7/2019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56235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06564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56175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C74FE-603D-4D44-9A06-E543CB1B1064}"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50723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3553-C208-4AE8-95D3-264CE1E4245D}"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6226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663345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61321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358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77191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80837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62139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06B5F-5709-4F74-8B58-6BECDF437BE9}"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solidFill>
                  <a:srgbClr val="000000">
                    <a:tint val="75000"/>
                  </a:srgbClr>
                </a:solidFill>
              </a:rPr>
              <a:pPr/>
              <a:t>‹#›</a:t>
            </a:fld>
            <a:endParaRPr lang="en-US" dirty="0">
              <a:solidFill>
                <a:srgbClr val="000000">
                  <a:tint val="75000"/>
                </a:srgbClr>
              </a:solidFill>
            </a:endParaRPr>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18825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2511427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45599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39E91-E97B-41E4-8F8D-89D6EA2BFA3D}"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93544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EAB8CC-813C-44A9-A08C-A0D8B4CD6662}" type="datetime1">
              <a:rPr lang="en-US" smtClean="0">
                <a:solidFill>
                  <a:srgbClr val="000000">
                    <a:tint val="75000"/>
                  </a:srgbClr>
                </a:solidFill>
              </a:rPr>
              <a:pPr/>
              <a:t>5/7/2019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8081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232941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AAB9E6B-E578-4D2D-882D-BE4E4DDB7093}" type="datetime1">
              <a:rPr lang="en-US" smtClean="0">
                <a:solidFill>
                  <a:srgbClr val="000000">
                    <a:tint val="75000"/>
                  </a:srgbClr>
                </a:solidFill>
              </a:rPr>
              <a:pPr/>
              <a:t>5/7/2019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3715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solidFill>
                  <a:srgbClr val="000000">
                    <a:tint val="75000"/>
                  </a:srgbClr>
                </a:solidFill>
              </a:rPr>
              <a:pPr/>
              <a:t>5/7/2019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5935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7837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63649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C74FE-603D-4D44-9A06-E543CB1B1064}"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90343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3553-C208-4AE8-95D3-264CE1E4245D}"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13133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88920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91215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226300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7358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29950999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67168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06B5F-5709-4F74-8B58-6BECDF437BE9}"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solidFill>
                  <a:srgbClr val="000000">
                    <a:tint val="75000"/>
                  </a:srgbClr>
                </a:solidFill>
              </a:rPr>
              <a:pPr/>
              <a:t>‹#›</a:t>
            </a:fld>
            <a:endParaRPr lang="en-US" dirty="0">
              <a:solidFill>
                <a:srgbClr val="000000">
                  <a:tint val="75000"/>
                </a:srgbClr>
              </a:solidFill>
            </a:endParaRPr>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726862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1886180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293915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39E91-E97B-41E4-8F8D-89D6EA2BFA3D}"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54744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EAB8CC-813C-44A9-A08C-A0D8B4CD6662}" type="datetime1">
              <a:rPr lang="en-US" smtClean="0">
                <a:solidFill>
                  <a:srgbClr val="000000">
                    <a:tint val="75000"/>
                  </a:srgbClr>
                </a:solidFill>
              </a:rPr>
              <a:pPr/>
              <a:t>5/7/2019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38743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AAB9E6B-E578-4D2D-882D-BE4E4DDB7093}" type="datetime1">
              <a:rPr lang="en-US" smtClean="0">
                <a:solidFill>
                  <a:srgbClr val="000000">
                    <a:tint val="75000"/>
                  </a:srgbClr>
                </a:solidFill>
              </a:rPr>
              <a:pPr/>
              <a:t>5/7/2019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532523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solidFill>
                  <a:srgbClr val="000000">
                    <a:tint val="75000"/>
                  </a:srgbClr>
                </a:solidFill>
              </a:rPr>
              <a:pPr/>
              <a:t>5/7/2019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420539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58690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solidFill>
                  <a:srgbClr val="000000">
                    <a:tint val="75000"/>
                  </a:srgbClr>
                </a:solidFill>
              </a:rPr>
              <a:pPr/>
              <a:t>5/7/2019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7736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13483888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C74FE-603D-4D44-9A06-E543CB1B1064}"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87594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3553-C208-4AE8-95D3-264CE1E4245D}"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149863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76308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53349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97853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252164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Call Out Message 2 Layout">
    <p:bg>
      <p:bgPr>
        <a:solidFill>
          <a:srgbClr val="456F6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83612"/>
            <a:ext cx="10515600" cy="524562"/>
          </a:xfrm>
          <a:prstGeom prst="rect">
            <a:avLst/>
          </a:prstGeom>
        </p:spPr>
        <p:txBody>
          <a:bodyPr/>
          <a:lstStyle>
            <a:lvl1pPr algn="ctr">
              <a:defRPr sz="4000">
                <a:solidFill>
                  <a:schemeClr val="bg1"/>
                </a:solidFill>
                <a:latin typeface="Calibri" charset="0"/>
                <a:ea typeface="Calibri" charset="0"/>
                <a:cs typeface="Calibri" charset="0"/>
              </a:defRPr>
            </a:lvl1pPr>
          </a:lstStyle>
          <a:p>
            <a:r>
              <a:rPr lang="en-US" dirty="0">
                <a:solidFill>
                  <a:schemeClr val="bg1"/>
                </a:solidFill>
              </a:rPr>
              <a:t>Call Out Message - Calibri Light 40pt White</a:t>
            </a:r>
            <a:endParaRPr lang="en-US" dirty="0"/>
          </a:p>
        </p:txBody>
      </p:sp>
    </p:spTree>
    <p:extLst>
      <p:ext uri="{BB962C8B-B14F-4D97-AF65-F5344CB8AC3E}">
        <p14:creationId xmlns:p14="http://schemas.microsoft.com/office/powerpoint/2010/main" val="3216102690"/>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77766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9409F-3155-4E84-8876-D1E7D449E576}" type="datetimeFigureOut">
              <a:rPr lang="en-US" smtClean="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A32A12-E082-4322-B7CA-58C3034B51E6}" type="slidenum">
              <a:rPr lang="en-US" smtClean="0"/>
              <a:t>‹#›</a:t>
            </a:fld>
            <a:endParaRPr lang="en-US" dirty="0"/>
          </a:p>
        </p:txBody>
      </p:sp>
    </p:spTree>
    <p:extLst>
      <p:ext uri="{BB962C8B-B14F-4D97-AF65-F5344CB8AC3E}">
        <p14:creationId xmlns:p14="http://schemas.microsoft.com/office/powerpoint/2010/main" val="90445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pn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9409F-3155-4E84-8876-D1E7D449E576}" type="datetimeFigureOut">
              <a:rPr lang="en-US" smtClean="0"/>
              <a:t>5/7/2019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32A12-E082-4322-B7CA-58C3034B51E6}" type="slidenum">
              <a:rPr lang="en-US" smtClean="0"/>
              <a:t>‹#›</a:t>
            </a:fld>
            <a:endParaRPr lang="en-US" dirty="0"/>
          </a:p>
        </p:txBody>
      </p:sp>
    </p:spTree>
    <p:extLst>
      <p:ext uri="{BB962C8B-B14F-4D97-AF65-F5344CB8AC3E}">
        <p14:creationId xmlns:p14="http://schemas.microsoft.com/office/powerpoint/2010/main" val="338351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4" descr="http://www.tmonline.se/company/wp-content/uploads/sites/3/2012/12/Accenture-transparent-300x148.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44308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4" descr="http://www.tmonline.se/company/wp-content/uploads/sites/3/2012/12/Accenture-transparent-300x148.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86603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4" descr="http://www.tmonline.se/company/wp-content/uploads/sites/3/2012/12/Accenture-transparent-300x148.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643516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solidFill>
                  <a:srgbClr val="000000">
                    <a:tint val="75000"/>
                  </a:srgbClr>
                </a:solidFill>
              </a:rPr>
              <a:pPr/>
              <a:t>5/7/2019</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4" descr="http://www.tmonline.se/company/wp-content/uploads/sites/3/2012/12/Accenture-transparent-300x148.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746960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456F6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565576"/>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3" Type="http://schemas.openxmlformats.org/officeDocument/2006/relationships/hyperlink" Target="mailto:Titilayo.ogunyale@wdc.usda.gov" TargetMode="External"/><Relationship Id="rId2" Type="http://schemas.openxmlformats.org/officeDocument/2006/relationships/image" Target="../media/image9.jpg"/><Relationship Id="rId1" Type="http://schemas.openxmlformats.org/officeDocument/2006/relationships/slideLayout" Target="../slideLayouts/slideLayout44.xml"/><Relationship Id="rId4" Type="http://schemas.openxmlformats.org/officeDocument/2006/relationships/hyperlink" Target="http://www.rurdev.usd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10" name="Subtitle 3"/>
          <p:cNvSpPr>
            <a:spLocks noGrp="1"/>
          </p:cNvSpPr>
          <p:nvPr>
            <p:ph type="subTitle" idx="13"/>
          </p:nvPr>
        </p:nvSpPr>
        <p:spPr>
          <a:xfrm>
            <a:off x="2800318" y="5093181"/>
            <a:ext cx="9144000" cy="1655763"/>
          </a:xfrm>
        </p:spPr>
        <p:txBody>
          <a:bodyPr>
            <a:normAutofit/>
          </a:bodyPr>
          <a:lstStyle/>
          <a:p>
            <a:pPr algn="r"/>
            <a:r>
              <a:rPr lang="en-US" dirty="0">
                <a:solidFill>
                  <a:schemeClr val="bg1"/>
                </a:solidFill>
              </a:rPr>
              <a:t>Section 515 Bootcamp</a:t>
            </a:r>
          </a:p>
          <a:p>
            <a:pPr algn="r"/>
            <a:endParaRPr lang="en-US" sz="3500" b="0" i="1" dirty="0">
              <a:solidFill>
                <a:schemeClr val="bg1"/>
              </a:solidFill>
            </a:endParaRPr>
          </a:p>
        </p:txBody>
      </p:sp>
      <p:sp>
        <p:nvSpPr>
          <p:cNvPr id="3" name="TextBox 3"/>
          <p:cNvSpPr txBox="1">
            <a:spLocks noChangeArrowheads="1"/>
          </p:cNvSpPr>
          <p:nvPr/>
        </p:nvSpPr>
        <p:spPr bwMode="auto">
          <a:xfrm>
            <a:off x="6387755" y="4201202"/>
            <a:ext cx="5346700" cy="396875"/>
          </a:xfrm>
          <a:prstGeom prst="rect">
            <a:avLst/>
          </a:prstGeom>
          <a:noFill/>
          <a:ln w="9525">
            <a:noFill/>
            <a:miter lim="800000"/>
            <a:headEnd/>
            <a:tailEnd/>
          </a:ln>
        </p:spPr>
        <p:txBody>
          <a:bodyPr>
            <a:spAutoFit/>
          </a:bodyPr>
          <a:lstStyle/>
          <a:p>
            <a:pPr algn="r"/>
            <a:r>
              <a:rPr lang="en-US" sz="2000" dirty="0">
                <a:solidFill>
                  <a:srgbClr val="FFFFFF"/>
                </a:solidFill>
                <a:ea typeface="ITC Franklin Gothic Book"/>
                <a:cs typeface="ITC Franklin Gothic Book"/>
              </a:rPr>
              <a:t>Presented by Eric Siebens</a:t>
            </a:r>
          </a:p>
        </p:txBody>
      </p:sp>
    </p:spTree>
    <p:extLst>
      <p:ext uri="{BB962C8B-B14F-4D97-AF65-F5344CB8AC3E}">
        <p14:creationId xmlns:p14="http://schemas.microsoft.com/office/powerpoint/2010/main" val="219553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Certifications – Zero Income Tenants</a:t>
            </a:r>
          </a:p>
        </p:txBody>
      </p:sp>
      <p:sp>
        <p:nvSpPr>
          <p:cNvPr id="6" name="Content Placeholder 4"/>
          <p:cNvSpPr txBox="1">
            <a:spLocks/>
          </p:cNvSpPr>
          <p:nvPr/>
        </p:nvSpPr>
        <p:spPr bwMode="auto">
          <a:xfrm>
            <a:off x="457199" y="2220209"/>
            <a:ext cx="11294533" cy="4214458"/>
          </a:xfrm>
          <a:prstGeom prst="rect">
            <a:avLst/>
          </a:prstGeom>
          <a:noFill/>
          <a:ln w="9525">
            <a:noFill/>
            <a:miter lim="800000"/>
            <a:headEnd/>
            <a:tailEnd/>
          </a:ln>
        </p:spPr>
        <p:txBody>
          <a:bodyPr/>
          <a:lstStyle/>
          <a:p>
            <a:endParaRPr lang="en-US" sz="2800" i="1" dirty="0"/>
          </a:p>
        </p:txBody>
      </p:sp>
      <p:pic>
        <p:nvPicPr>
          <p:cNvPr id="3" name="Picture 2">
            <a:extLst>
              <a:ext uri="{FF2B5EF4-FFF2-40B4-BE49-F238E27FC236}">
                <a16:creationId xmlns:a16="http://schemas.microsoft.com/office/drawing/2014/main" id="{04D5CE1B-9F39-4219-9BF8-8D5331ADDA26}"/>
              </a:ext>
            </a:extLst>
          </p:cNvPr>
          <p:cNvPicPr>
            <a:picLocks noChangeAspect="1"/>
          </p:cNvPicPr>
          <p:nvPr/>
        </p:nvPicPr>
        <p:blipFill>
          <a:blip r:embed="rId3"/>
          <a:stretch>
            <a:fillRect/>
          </a:stretch>
        </p:blipFill>
        <p:spPr>
          <a:xfrm>
            <a:off x="3308019" y="1811421"/>
            <a:ext cx="5775898" cy="6858000"/>
          </a:xfrm>
          <a:prstGeom prst="rect">
            <a:avLst/>
          </a:prstGeom>
        </p:spPr>
      </p:pic>
    </p:spTree>
    <p:extLst>
      <p:ext uri="{BB962C8B-B14F-4D97-AF65-F5344CB8AC3E}">
        <p14:creationId xmlns:p14="http://schemas.microsoft.com/office/powerpoint/2010/main" val="29330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Certifications - Students</a:t>
            </a:r>
          </a:p>
        </p:txBody>
      </p:sp>
      <p:sp>
        <p:nvSpPr>
          <p:cNvPr id="6" name="Content Placeholder 4"/>
          <p:cNvSpPr txBox="1">
            <a:spLocks/>
          </p:cNvSpPr>
          <p:nvPr/>
        </p:nvSpPr>
        <p:spPr bwMode="auto">
          <a:xfrm>
            <a:off x="457199" y="2220209"/>
            <a:ext cx="11294533" cy="4214458"/>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800" dirty="0"/>
              <a:t>The student is of legal age in accordance with the applicable state law or is otherwise legally able to enter into a binding contract under state law.</a:t>
            </a:r>
          </a:p>
          <a:p>
            <a:pPr marL="457200" indent="-457200">
              <a:buFont typeface="Arial" panose="020B0604020202020204" pitchFamily="34" charset="0"/>
              <a:buChar char="•"/>
            </a:pPr>
            <a:r>
              <a:rPr lang="en-US" sz="2800" dirty="0"/>
              <a:t>The person seeking occupancy has established a household separate and distinct from the person’s parent or legal guardians.</a:t>
            </a:r>
          </a:p>
          <a:p>
            <a:pPr marL="457200" indent="-457200">
              <a:buFont typeface="Arial" panose="020B0604020202020204" pitchFamily="34" charset="0"/>
              <a:buChar char="•"/>
            </a:pPr>
            <a:r>
              <a:rPr lang="en-US" sz="2800" dirty="0"/>
              <a:t>The person seeking occupancy is no longer claimed as a dependent by the person’s parents or legal guardians pursuant to Internal Revenue Service regulations, and evidence is provided to this effect.</a:t>
            </a:r>
          </a:p>
        </p:txBody>
      </p:sp>
    </p:spTree>
    <p:extLst>
      <p:ext uri="{BB962C8B-B14F-4D97-AF65-F5344CB8AC3E}">
        <p14:creationId xmlns:p14="http://schemas.microsoft.com/office/powerpoint/2010/main" val="389019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latin typeface="+mj-lt"/>
            </a:endParaRPr>
          </a:p>
        </p:txBody>
      </p:sp>
      <p:sp>
        <p:nvSpPr>
          <p:cNvPr id="9" name="Title 2"/>
          <p:cNvSpPr>
            <a:spLocks noGrp="1"/>
          </p:cNvSpPr>
          <p:nvPr>
            <p:ph type="title"/>
          </p:nvPr>
        </p:nvSpPr>
        <p:spPr>
          <a:xfrm>
            <a:off x="0" y="2817860"/>
            <a:ext cx="12192000" cy="611140"/>
          </a:xfrm>
        </p:spPr>
        <p:txBody>
          <a:bodyPr>
            <a:normAutofit fontScale="90000"/>
          </a:bodyPr>
          <a:lstStyle/>
          <a:p>
            <a:pPr algn="ctr"/>
            <a:r>
              <a:rPr lang="en-US" dirty="0">
                <a:solidFill>
                  <a:schemeClr val="bg1"/>
                </a:solidFill>
              </a:rPr>
              <a:t>Tenant Re-certifications</a:t>
            </a:r>
          </a:p>
        </p:txBody>
      </p:sp>
    </p:spTree>
    <p:extLst>
      <p:ext uri="{BB962C8B-B14F-4D97-AF65-F5344CB8AC3E}">
        <p14:creationId xmlns:p14="http://schemas.microsoft.com/office/powerpoint/2010/main" val="14503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6422" y="46395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Recertification</a:t>
            </a:r>
          </a:p>
        </p:txBody>
      </p:sp>
      <p:sp>
        <p:nvSpPr>
          <p:cNvPr id="6" name="Content Placeholder 4"/>
          <p:cNvSpPr txBox="1">
            <a:spLocks/>
          </p:cNvSpPr>
          <p:nvPr/>
        </p:nvSpPr>
        <p:spPr bwMode="auto">
          <a:xfrm>
            <a:off x="448733" y="1770400"/>
            <a:ext cx="11294533" cy="4623648"/>
          </a:xfrm>
          <a:prstGeom prst="rect">
            <a:avLst/>
          </a:prstGeom>
          <a:noFill/>
          <a:ln w="9525">
            <a:noFill/>
            <a:miter lim="800000"/>
            <a:headEnd/>
            <a:tailEnd/>
          </a:ln>
        </p:spPr>
        <p:txBody>
          <a:bodyPr/>
          <a:lstStyle/>
          <a:p>
            <a:pPr algn="ctr"/>
            <a:r>
              <a:rPr lang="en-US" sz="2000" b="1" i="1" dirty="0"/>
              <a:t>Notifying the Tenant of the Recertification Requirement</a:t>
            </a:r>
          </a:p>
          <a:p>
            <a:endParaRPr lang="en-US" sz="2000" dirty="0"/>
          </a:p>
          <a:p>
            <a:r>
              <a:rPr lang="en-US" sz="2000" dirty="0"/>
              <a:t>At least 75 to 90 days prior to the date that the certification expires, the borrower must notify the tenant in writing that they must be recertified to remain eligible to continue residence at the property. This letter will also include what information the borrower needs from the household in order to complete the certification.</a:t>
            </a:r>
          </a:p>
          <a:p>
            <a:endParaRPr lang="en-US" sz="2000" dirty="0"/>
          </a:p>
          <a:p>
            <a:r>
              <a:rPr lang="en-US" sz="2000" dirty="0"/>
              <a:t>If the household still fails to respond to the letter, the borrower should issue a second letter 30 days prior to the date which the certification expires informing the tenant of the:</a:t>
            </a:r>
          </a:p>
          <a:p>
            <a:endParaRPr lang="en-US" sz="2000" dirty="0"/>
          </a:p>
          <a:p>
            <a:pPr marL="742950" lvl="1" indent="-285750">
              <a:buFont typeface="Arial" panose="020B0604020202020204" pitchFamily="34" charset="0"/>
              <a:buChar char="•"/>
            </a:pPr>
            <a:r>
              <a:rPr lang="en-US" sz="2000" dirty="0"/>
              <a:t> Information needed to recertify;</a:t>
            </a:r>
          </a:p>
          <a:p>
            <a:pPr marL="742950" lvl="1" indent="-285750">
              <a:buFont typeface="Arial" panose="020B0604020202020204" pitchFamily="34" charset="0"/>
              <a:buChar char="•"/>
            </a:pPr>
            <a:r>
              <a:rPr lang="en-US" sz="2000" dirty="0"/>
              <a:t> The time frame in which the new certification must be submitted to the Agency; and</a:t>
            </a:r>
          </a:p>
          <a:p>
            <a:pPr marL="742950" lvl="1" indent="-285750">
              <a:buFont typeface="Arial" panose="020B0604020202020204" pitchFamily="34" charset="0"/>
              <a:buChar char="•"/>
            </a:pPr>
            <a:r>
              <a:rPr lang="en-US" sz="2000" dirty="0"/>
              <a:t> The consequences for failure to comply with the recertification process.</a:t>
            </a:r>
          </a:p>
          <a:p>
            <a:pPr marL="742950" lvl="1" indent="-285750">
              <a:buFont typeface="Arial" panose="020B0604020202020204" pitchFamily="34" charset="0"/>
              <a:buChar char="•"/>
            </a:pPr>
            <a:endParaRPr lang="en-US" sz="2000" dirty="0">
              <a:solidFill>
                <a:srgbClr val="003142"/>
              </a:solidFill>
            </a:endParaRPr>
          </a:p>
          <a:p>
            <a:pPr lvl="1" algn="r"/>
            <a:r>
              <a:rPr lang="en-US" sz="2000" i="1" dirty="0">
                <a:solidFill>
                  <a:srgbClr val="003142"/>
                </a:solidFill>
              </a:rPr>
              <a:t>HB-2-3560 page 6-37</a:t>
            </a:r>
            <a:endParaRPr lang="en-US" sz="2000" i="1" dirty="0"/>
          </a:p>
        </p:txBody>
      </p:sp>
    </p:spTree>
    <p:extLst>
      <p:ext uri="{BB962C8B-B14F-4D97-AF65-F5344CB8AC3E}">
        <p14:creationId xmlns:p14="http://schemas.microsoft.com/office/powerpoint/2010/main" val="289512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latin typeface="+mj-lt"/>
            </a:endParaRPr>
          </a:p>
        </p:txBody>
      </p:sp>
      <p:sp>
        <p:nvSpPr>
          <p:cNvPr id="9" name="Title 2"/>
          <p:cNvSpPr>
            <a:spLocks noGrp="1"/>
          </p:cNvSpPr>
          <p:nvPr>
            <p:ph type="title"/>
          </p:nvPr>
        </p:nvSpPr>
        <p:spPr>
          <a:xfrm>
            <a:off x="0" y="2817860"/>
            <a:ext cx="12192000" cy="611140"/>
          </a:xfrm>
        </p:spPr>
        <p:txBody>
          <a:bodyPr>
            <a:normAutofit fontScale="90000"/>
          </a:bodyPr>
          <a:lstStyle/>
          <a:p>
            <a:pPr algn="ctr"/>
            <a:r>
              <a:rPr lang="en-US" dirty="0">
                <a:solidFill>
                  <a:schemeClr val="bg1"/>
                </a:solidFill>
              </a:rPr>
              <a:t>Leases</a:t>
            </a:r>
          </a:p>
        </p:txBody>
      </p:sp>
    </p:spTree>
    <p:extLst>
      <p:ext uri="{BB962C8B-B14F-4D97-AF65-F5344CB8AC3E}">
        <p14:creationId xmlns:p14="http://schemas.microsoft.com/office/powerpoint/2010/main" val="210777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6395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Lease Issues</a:t>
            </a:r>
          </a:p>
        </p:txBody>
      </p:sp>
      <p:sp>
        <p:nvSpPr>
          <p:cNvPr id="6" name="Content Placeholder 4"/>
          <p:cNvSpPr txBox="1">
            <a:spLocks/>
          </p:cNvSpPr>
          <p:nvPr/>
        </p:nvSpPr>
        <p:spPr bwMode="auto">
          <a:xfrm>
            <a:off x="457199" y="2220208"/>
            <a:ext cx="11294533" cy="4180591"/>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800" dirty="0">
                <a:solidFill>
                  <a:srgbClr val="003142"/>
                </a:solidFill>
              </a:rPr>
              <a:t>Initial leases must be for a 1-year period.  </a:t>
            </a:r>
          </a:p>
          <a:p>
            <a:pPr marL="457200" indent="-457200">
              <a:buFont typeface="Arial" panose="020B0604020202020204" pitchFamily="34" charset="0"/>
              <a:buChar char="•"/>
            </a:pPr>
            <a:endParaRPr lang="en-US" sz="2800" dirty="0">
              <a:solidFill>
                <a:srgbClr val="003142"/>
              </a:solidFill>
            </a:endParaRPr>
          </a:p>
          <a:p>
            <a:pPr marL="457200" indent="-457200">
              <a:buFont typeface="Arial" panose="020B0604020202020204" pitchFamily="34" charset="0"/>
              <a:buChar char="•"/>
            </a:pPr>
            <a:r>
              <a:rPr lang="en-US" sz="2800" dirty="0">
                <a:solidFill>
                  <a:srgbClr val="003142"/>
                </a:solidFill>
              </a:rPr>
              <a:t>Additionally, all lease renewal or extensions must be for a 1-year period.  </a:t>
            </a:r>
            <a:r>
              <a:rPr lang="en-US" sz="2800" i="1" dirty="0">
                <a:solidFill>
                  <a:srgbClr val="003142"/>
                </a:solidFill>
              </a:rPr>
              <a:t>7 CFR 3560.156(b) </a:t>
            </a:r>
          </a:p>
          <a:p>
            <a:pPr marL="457200" indent="-457200">
              <a:buFont typeface="Arial" panose="020B0604020202020204" pitchFamily="34" charset="0"/>
              <a:buChar char="•"/>
            </a:pPr>
            <a:endParaRPr lang="en-US" sz="2800" i="1" dirty="0">
              <a:solidFill>
                <a:srgbClr val="003142"/>
              </a:solidFill>
            </a:endParaRPr>
          </a:p>
          <a:p>
            <a:pPr marL="457200" indent="-457200">
              <a:buFont typeface="Arial" panose="020B0604020202020204" pitchFamily="34" charset="0"/>
              <a:buChar char="•"/>
            </a:pPr>
            <a:r>
              <a:rPr lang="en-US" sz="2800" dirty="0">
                <a:solidFill>
                  <a:srgbClr val="003142"/>
                </a:solidFill>
              </a:rPr>
              <a:t>All leases must be signed by the tenant and management agent.</a:t>
            </a:r>
          </a:p>
          <a:p>
            <a:pPr marL="457200" indent="-457200">
              <a:buFont typeface="Arial" panose="020B0604020202020204" pitchFamily="34" charset="0"/>
              <a:buChar char="•"/>
            </a:pPr>
            <a:endParaRPr lang="en-US" sz="2800" dirty="0">
              <a:solidFill>
                <a:srgbClr val="003142"/>
              </a:solidFill>
            </a:endParaRPr>
          </a:p>
          <a:p>
            <a:pPr marL="457200" indent="-457200">
              <a:buFont typeface="Arial" panose="020B0604020202020204" pitchFamily="34" charset="0"/>
              <a:buChar char="•"/>
            </a:pPr>
            <a:r>
              <a:rPr lang="en-US" sz="2800" dirty="0">
                <a:solidFill>
                  <a:srgbClr val="003142"/>
                </a:solidFill>
              </a:rPr>
              <a:t>If you use lease addendums to extend the term of the lease they must reference back to the original lease date.</a:t>
            </a:r>
          </a:p>
        </p:txBody>
      </p:sp>
    </p:spTree>
    <p:extLst>
      <p:ext uri="{BB962C8B-B14F-4D97-AF65-F5344CB8AC3E}">
        <p14:creationId xmlns:p14="http://schemas.microsoft.com/office/powerpoint/2010/main" val="42901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solidFill>
                <a:srgbClr val="FFFFFF"/>
              </a:solidFill>
              <a:latin typeface="Calibri Light"/>
            </a:endParaRPr>
          </a:p>
        </p:txBody>
      </p:sp>
      <p:sp>
        <p:nvSpPr>
          <p:cNvPr id="9" name="Title 2"/>
          <p:cNvSpPr>
            <a:spLocks noGrp="1"/>
          </p:cNvSpPr>
          <p:nvPr>
            <p:ph type="title"/>
          </p:nvPr>
        </p:nvSpPr>
        <p:spPr>
          <a:xfrm>
            <a:off x="0" y="2817860"/>
            <a:ext cx="12192000" cy="611140"/>
          </a:xfrm>
        </p:spPr>
        <p:txBody>
          <a:bodyPr>
            <a:normAutofit fontScale="90000"/>
          </a:bodyPr>
          <a:lstStyle/>
          <a:p>
            <a:pPr algn="ctr"/>
            <a:r>
              <a:rPr lang="en-US" dirty="0">
                <a:solidFill>
                  <a:schemeClr val="bg1"/>
                </a:solidFill>
              </a:rPr>
              <a:t>Waiting Lists</a:t>
            </a:r>
          </a:p>
        </p:txBody>
      </p:sp>
    </p:spTree>
    <p:extLst>
      <p:ext uri="{BB962C8B-B14F-4D97-AF65-F5344CB8AC3E}">
        <p14:creationId xmlns:p14="http://schemas.microsoft.com/office/powerpoint/2010/main" val="12159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Waiting Lists</a:t>
            </a:r>
          </a:p>
        </p:txBody>
      </p:sp>
      <p:sp>
        <p:nvSpPr>
          <p:cNvPr id="3" name="Content Placeholder 2"/>
          <p:cNvSpPr>
            <a:spLocks noGrp="1"/>
          </p:cNvSpPr>
          <p:nvPr>
            <p:ph idx="1"/>
          </p:nvPr>
        </p:nvSpPr>
        <p:spPr>
          <a:xfrm>
            <a:off x="457200" y="2141225"/>
            <a:ext cx="10515600" cy="4351338"/>
          </a:xfrm>
        </p:spPr>
        <p:txBody>
          <a:bodyPr/>
          <a:lstStyle/>
          <a:p>
            <a:r>
              <a:rPr lang="en-US" dirty="0">
                <a:solidFill>
                  <a:srgbClr val="003142"/>
                </a:solidFill>
              </a:rPr>
              <a:t>All applications, whether complete, eligible, or ineligible must be placed on the waiting list.</a:t>
            </a:r>
          </a:p>
          <a:p>
            <a:r>
              <a:rPr lang="en-US" dirty="0">
                <a:solidFill>
                  <a:srgbClr val="003142"/>
                </a:solidFill>
              </a:rPr>
              <a:t>The date and time a complete application is received must be recorded on the waiting list.</a:t>
            </a:r>
          </a:p>
          <a:p>
            <a:r>
              <a:rPr lang="en-US" dirty="0">
                <a:solidFill>
                  <a:srgbClr val="003142"/>
                </a:solidFill>
              </a:rPr>
              <a:t>The race, ethnicity and gender of each applicant must be recorded.</a:t>
            </a:r>
          </a:p>
          <a:p>
            <a:r>
              <a:rPr lang="en-US" dirty="0">
                <a:solidFill>
                  <a:srgbClr val="003142"/>
                </a:solidFill>
              </a:rPr>
              <a:t>If the applicant doesn’t provide race, ethnicity, or gender the management agent must assign each attribute bated on visual observations or surname.</a:t>
            </a:r>
          </a:p>
          <a:p>
            <a:endParaRPr lang="en-US" dirty="0">
              <a:solidFill>
                <a:srgbClr val="003142"/>
              </a:solidFill>
            </a:endParaRPr>
          </a:p>
        </p:txBody>
      </p:sp>
    </p:spTree>
    <p:extLst>
      <p:ext uri="{BB962C8B-B14F-4D97-AF65-F5344CB8AC3E}">
        <p14:creationId xmlns:p14="http://schemas.microsoft.com/office/powerpoint/2010/main" val="201901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Waiting Lists</a:t>
            </a:r>
          </a:p>
        </p:txBody>
      </p:sp>
      <p:sp>
        <p:nvSpPr>
          <p:cNvPr id="3" name="Content Placeholder 2"/>
          <p:cNvSpPr>
            <a:spLocks noGrp="1"/>
          </p:cNvSpPr>
          <p:nvPr>
            <p:ph idx="1"/>
          </p:nvPr>
        </p:nvSpPr>
        <p:spPr>
          <a:xfrm>
            <a:off x="457200" y="2141225"/>
            <a:ext cx="10515600" cy="4351338"/>
          </a:xfrm>
        </p:spPr>
        <p:txBody>
          <a:bodyPr anchor="ctr"/>
          <a:lstStyle/>
          <a:p>
            <a:pPr algn="ctr">
              <a:buNone/>
            </a:pPr>
            <a:r>
              <a:rPr lang="en-US" dirty="0"/>
              <a:t>When an applicant has submitted an application form, the borrower must place the applicant on the waiting list.  All applications, whether complete, eligible, or ineligible, will be placed on the list.  The waiting list will document the disposition of all applications (rejected, withdrawn, or placed in unit).</a:t>
            </a:r>
          </a:p>
          <a:p>
            <a:pPr algn="ctr">
              <a:buNone/>
            </a:pPr>
            <a:r>
              <a:rPr lang="en-US" i="1" dirty="0"/>
              <a:t>7 CFR 3560.154 (f)(1)</a:t>
            </a:r>
          </a:p>
          <a:p>
            <a:pPr algn="ctr"/>
            <a:endParaRPr lang="en-US" dirty="0">
              <a:solidFill>
                <a:srgbClr val="003142"/>
              </a:solidFill>
            </a:endParaRPr>
          </a:p>
        </p:txBody>
      </p:sp>
    </p:spTree>
    <p:extLst>
      <p:ext uri="{BB962C8B-B14F-4D97-AF65-F5344CB8AC3E}">
        <p14:creationId xmlns:p14="http://schemas.microsoft.com/office/powerpoint/2010/main" val="304207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Waiting Lists</a:t>
            </a:r>
          </a:p>
        </p:txBody>
      </p:sp>
      <p:sp>
        <p:nvSpPr>
          <p:cNvPr id="3" name="Content Placeholder 2"/>
          <p:cNvSpPr>
            <a:spLocks noGrp="1"/>
          </p:cNvSpPr>
          <p:nvPr>
            <p:ph idx="1"/>
          </p:nvPr>
        </p:nvSpPr>
        <p:spPr>
          <a:xfrm>
            <a:off x="457200" y="2141225"/>
            <a:ext cx="10515600" cy="4351338"/>
          </a:xfrm>
        </p:spPr>
        <p:txBody>
          <a:bodyPr/>
          <a:lstStyle/>
          <a:p>
            <a:r>
              <a:rPr lang="en-US" dirty="0"/>
              <a:t>Selections for the waiting lists shall be made in the following order, very low, low and then moderate income applicants.</a:t>
            </a:r>
          </a:p>
          <a:p>
            <a:endParaRPr lang="en-US" dirty="0"/>
          </a:p>
          <a:p>
            <a:r>
              <a:rPr lang="en-US" dirty="0"/>
              <a:t>Priority over all other applicants regardless of income</a:t>
            </a:r>
          </a:p>
          <a:p>
            <a:pPr lvl="1"/>
            <a:r>
              <a:rPr lang="en-US" dirty="0"/>
              <a:t>Persons who require special design features of a accessible unit</a:t>
            </a:r>
          </a:p>
          <a:p>
            <a:pPr lvl="1"/>
            <a:r>
              <a:rPr lang="en-US" dirty="0"/>
              <a:t>Applicant with a Letter of Priority Entitlement </a:t>
            </a:r>
          </a:p>
          <a:p>
            <a:pPr lvl="1"/>
            <a:r>
              <a:rPr lang="en-US" dirty="0"/>
              <a:t>Displaced from RD-financed housing with LOPE</a:t>
            </a:r>
          </a:p>
          <a:p>
            <a:pPr lvl="1"/>
            <a:r>
              <a:rPr lang="en-US" dirty="0"/>
              <a:t>Displaced in a Federally declared disaster area</a:t>
            </a:r>
          </a:p>
          <a:p>
            <a:endParaRPr lang="en-US" dirty="0">
              <a:solidFill>
                <a:srgbClr val="003142"/>
              </a:solidFill>
            </a:endParaRPr>
          </a:p>
        </p:txBody>
      </p:sp>
    </p:spTree>
    <p:extLst>
      <p:ext uri="{BB962C8B-B14F-4D97-AF65-F5344CB8AC3E}">
        <p14:creationId xmlns:p14="http://schemas.microsoft.com/office/powerpoint/2010/main" val="44501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latin typeface="+mj-lt"/>
            </a:endParaRPr>
          </a:p>
        </p:txBody>
      </p:sp>
      <p:sp>
        <p:nvSpPr>
          <p:cNvPr id="9" name="Title 2"/>
          <p:cNvSpPr>
            <a:spLocks noGrp="1"/>
          </p:cNvSpPr>
          <p:nvPr>
            <p:ph type="title"/>
          </p:nvPr>
        </p:nvSpPr>
        <p:spPr>
          <a:xfrm>
            <a:off x="0" y="2817860"/>
            <a:ext cx="12192000" cy="611140"/>
          </a:xfrm>
        </p:spPr>
        <p:txBody>
          <a:bodyPr>
            <a:normAutofit fontScale="90000"/>
          </a:bodyPr>
          <a:lstStyle/>
          <a:p>
            <a:pPr algn="ctr"/>
            <a:r>
              <a:rPr lang="en-US" dirty="0">
                <a:solidFill>
                  <a:schemeClr val="bg1"/>
                </a:solidFill>
              </a:rPr>
              <a:t>Summer Meals Program</a:t>
            </a:r>
            <a:br>
              <a:rPr lang="en-US" dirty="0">
                <a:solidFill>
                  <a:schemeClr val="bg1"/>
                </a:solidFill>
              </a:rPr>
            </a:br>
            <a:br>
              <a:rPr lang="en-US" dirty="0">
                <a:solidFill>
                  <a:schemeClr val="bg1"/>
                </a:solidFill>
              </a:rPr>
            </a:br>
            <a:r>
              <a:rPr lang="en-US" dirty="0">
                <a:solidFill>
                  <a:schemeClr val="bg1"/>
                </a:solidFill>
              </a:rPr>
              <a:t>Multi-Family Properties partnering with</a:t>
            </a:r>
            <a:br>
              <a:rPr lang="en-US" dirty="0">
                <a:solidFill>
                  <a:schemeClr val="bg1"/>
                </a:solidFill>
              </a:rPr>
            </a:br>
            <a:r>
              <a:rPr lang="en-US" dirty="0">
                <a:solidFill>
                  <a:schemeClr val="bg1"/>
                </a:solidFill>
              </a:rPr>
              <a:t>USDA FNS and local non-profits to provide </a:t>
            </a:r>
            <a:br>
              <a:rPr lang="en-US" dirty="0">
                <a:solidFill>
                  <a:schemeClr val="bg1"/>
                </a:solidFill>
              </a:rPr>
            </a:br>
            <a:r>
              <a:rPr lang="en-US" dirty="0">
                <a:solidFill>
                  <a:schemeClr val="bg1"/>
                </a:solidFill>
              </a:rPr>
              <a:t>summer meals to children in Rural Communities.</a:t>
            </a:r>
            <a:br>
              <a:rPr lang="en-US" dirty="0">
                <a:solidFill>
                  <a:schemeClr val="bg1"/>
                </a:solidFill>
              </a:rPr>
            </a:br>
            <a:br>
              <a:rPr lang="en-US" dirty="0">
                <a:solidFill>
                  <a:schemeClr val="bg1"/>
                </a:solidFill>
              </a:rPr>
            </a:br>
            <a:r>
              <a:rPr lang="en-US" sz="3100" dirty="0">
                <a:solidFill>
                  <a:schemeClr val="bg1"/>
                </a:solidFill>
              </a:rPr>
              <a:t>Washington State RD Contact</a:t>
            </a:r>
            <a:br>
              <a:rPr lang="en-US" sz="3100" dirty="0">
                <a:solidFill>
                  <a:schemeClr val="bg1"/>
                </a:solidFill>
              </a:rPr>
            </a:br>
            <a:r>
              <a:rPr lang="en-US" sz="3100" dirty="0">
                <a:solidFill>
                  <a:schemeClr val="bg1"/>
                </a:solidFill>
              </a:rPr>
              <a:t>Ed Reynolds</a:t>
            </a:r>
            <a:br>
              <a:rPr lang="en-US" sz="3100" dirty="0">
                <a:solidFill>
                  <a:schemeClr val="bg1"/>
                </a:solidFill>
              </a:rPr>
            </a:br>
            <a:r>
              <a:rPr lang="en-US" sz="3100" dirty="0">
                <a:solidFill>
                  <a:schemeClr val="bg1"/>
                </a:solidFill>
              </a:rPr>
              <a:t>360-704-7765</a:t>
            </a:r>
            <a:br>
              <a:rPr lang="en-US" sz="3100" dirty="0">
                <a:solidFill>
                  <a:schemeClr val="bg1"/>
                </a:solidFill>
              </a:rPr>
            </a:br>
            <a:r>
              <a:rPr lang="en-US" sz="3100" dirty="0">
                <a:solidFill>
                  <a:schemeClr val="bg1"/>
                </a:solidFill>
              </a:rPr>
              <a:t>benjamin.reynolds@usda.gov</a:t>
            </a:r>
            <a:endParaRPr lang="en-US" dirty="0">
              <a:solidFill>
                <a:schemeClr val="bg1"/>
              </a:solidFill>
            </a:endParaRPr>
          </a:p>
        </p:txBody>
      </p:sp>
    </p:spTree>
    <p:extLst>
      <p:ext uri="{BB962C8B-B14F-4D97-AF65-F5344CB8AC3E}">
        <p14:creationId xmlns:p14="http://schemas.microsoft.com/office/powerpoint/2010/main" val="274055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Waiting Lists</a:t>
            </a:r>
          </a:p>
        </p:txBody>
      </p:sp>
      <p:sp>
        <p:nvSpPr>
          <p:cNvPr id="3" name="Content Placeholder 2"/>
          <p:cNvSpPr>
            <a:spLocks noGrp="1"/>
          </p:cNvSpPr>
          <p:nvPr>
            <p:ph idx="1"/>
          </p:nvPr>
        </p:nvSpPr>
        <p:spPr>
          <a:xfrm>
            <a:off x="457200" y="2141225"/>
            <a:ext cx="10515600" cy="4351338"/>
          </a:xfrm>
        </p:spPr>
        <p:txBody>
          <a:bodyPr anchor="ctr"/>
          <a:lstStyle/>
          <a:p>
            <a:pPr marL="0" indent="0" algn="ctr">
              <a:buNone/>
            </a:pPr>
            <a:r>
              <a:rPr lang="en-US" dirty="0">
                <a:solidFill>
                  <a:srgbClr val="003142"/>
                </a:solidFill>
              </a:rPr>
              <a:t>Within 10 days of receipt of a complete application, the Borrower must notify the applicant in writing that he has been selected for immediate occupancy, placed on a waiting list, or rejected.</a:t>
            </a:r>
          </a:p>
          <a:p>
            <a:pPr marL="0" indent="0" algn="ctr">
              <a:buNone/>
            </a:pPr>
            <a:r>
              <a:rPr lang="en-US" i="1" dirty="0">
                <a:solidFill>
                  <a:srgbClr val="003142"/>
                </a:solidFill>
              </a:rPr>
              <a:t>7 CFR 3560.154(f)(4)</a:t>
            </a:r>
          </a:p>
          <a:p>
            <a:endParaRPr lang="en-US" dirty="0">
              <a:solidFill>
                <a:srgbClr val="003142"/>
              </a:solidFill>
            </a:endParaRPr>
          </a:p>
        </p:txBody>
      </p:sp>
    </p:spTree>
    <p:extLst>
      <p:ext uri="{BB962C8B-B14F-4D97-AF65-F5344CB8AC3E}">
        <p14:creationId xmlns:p14="http://schemas.microsoft.com/office/powerpoint/2010/main" val="299544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Waiting Lists</a:t>
            </a:r>
          </a:p>
        </p:txBody>
      </p:sp>
      <p:sp>
        <p:nvSpPr>
          <p:cNvPr id="3" name="Content Placeholder 2"/>
          <p:cNvSpPr>
            <a:spLocks noGrp="1"/>
          </p:cNvSpPr>
          <p:nvPr>
            <p:ph idx="1"/>
          </p:nvPr>
        </p:nvSpPr>
        <p:spPr>
          <a:xfrm>
            <a:off x="457200" y="2141225"/>
            <a:ext cx="10515600" cy="4351338"/>
          </a:xfrm>
        </p:spPr>
        <p:txBody>
          <a:bodyPr anchor="t">
            <a:normAutofit lnSpcReduction="10000"/>
          </a:bodyPr>
          <a:lstStyle/>
          <a:p>
            <a:pPr algn="ctr">
              <a:buNone/>
            </a:pPr>
            <a:r>
              <a:rPr lang="en-US" sz="4800" u="sng" dirty="0"/>
              <a:t>Question</a:t>
            </a:r>
            <a:r>
              <a:rPr lang="en-US" sz="4800" dirty="0"/>
              <a:t> </a:t>
            </a:r>
          </a:p>
          <a:p>
            <a:pPr algn="ctr">
              <a:buNone/>
            </a:pPr>
            <a:r>
              <a:rPr lang="en-US" sz="4800" dirty="0"/>
              <a:t>How Many Waiting lists should each property have?</a:t>
            </a:r>
          </a:p>
          <a:p>
            <a:pPr>
              <a:buNone/>
            </a:pPr>
            <a:r>
              <a:rPr lang="en-US" sz="4800" i="1" dirty="0"/>
              <a:t>A: one</a:t>
            </a:r>
          </a:p>
          <a:p>
            <a:pPr>
              <a:buNone/>
            </a:pPr>
            <a:r>
              <a:rPr lang="en-US" sz="4800" i="1" dirty="0"/>
              <a:t>B: two</a:t>
            </a:r>
          </a:p>
          <a:p>
            <a:pPr>
              <a:buNone/>
            </a:pPr>
            <a:r>
              <a:rPr lang="en-US" sz="4800" i="1" dirty="0"/>
              <a:t>C: it depends on the property make up</a:t>
            </a:r>
          </a:p>
          <a:p>
            <a:pPr algn="ctr"/>
            <a:endParaRPr lang="en-US" dirty="0">
              <a:solidFill>
                <a:srgbClr val="003142"/>
              </a:solidFill>
            </a:endParaRPr>
          </a:p>
        </p:txBody>
      </p:sp>
    </p:spTree>
    <p:extLst>
      <p:ext uri="{BB962C8B-B14F-4D97-AF65-F5344CB8AC3E}">
        <p14:creationId xmlns:p14="http://schemas.microsoft.com/office/powerpoint/2010/main" val="78643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Waiting Lists</a:t>
            </a:r>
          </a:p>
        </p:txBody>
      </p:sp>
      <p:sp>
        <p:nvSpPr>
          <p:cNvPr id="3" name="Content Placeholder 2"/>
          <p:cNvSpPr>
            <a:spLocks noGrp="1"/>
          </p:cNvSpPr>
          <p:nvPr>
            <p:ph idx="1"/>
          </p:nvPr>
        </p:nvSpPr>
        <p:spPr>
          <a:xfrm>
            <a:off x="457200" y="2141225"/>
            <a:ext cx="10515600" cy="4351338"/>
          </a:xfrm>
        </p:spPr>
        <p:txBody>
          <a:bodyPr anchor="t">
            <a:normAutofit/>
          </a:bodyPr>
          <a:lstStyle/>
          <a:p>
            <a:pPr marL="0" indent="0" algn="ctr">
              <a:buNone/>
            </a:pPr>
            <a:endParaRPr lang="en-US" i="1" dirty="0"/>
          </a:p>
          <a:p>
            <a:pPr marL="0" indent="0" algn="ctr">
              <a:buNone/>
            </a:pPr>
            <a:r>
              <a:rPr lang="en-US" i="1" dirty="0"/>
              <a:t>Transfer of existing tenants within a housing project.</a:t>
            </a:r>
            <a:r>
              <a:rPr lang="en-US" dirty="0"/>
              <a:t> When a rental unit becomes available for occupancy and an eligible tenant in the housing project is either over housed or under housed as provided for in paragraph (e) of this section, the borrower must use the available unit for the over housed or under housed tenant, if suitable, prior to selecting an eligible applicant from the waiting list.</a:t>
            </a:r>
          </a:p>
          <a:p>
            <a:pPr marL="0" indent="0" algn="r">
              <a:buNone/>
            </a:pPr>
            <a:r>
              <a:rPr lang="en-US" i="1" dirty="0">
                <a:solidFill>
                  <a:srgbClr val="003142"/>
                </a:solidFill>
              </a:rPr>
              <a:t>7 CFR 3560.155(c)</a:t>
            </a:r>
          </a:p>
        </p:txBody>
      </p:sp>
    </p:spTree>
    <p:extLst>
      <p:ext uri="{BB962C8B-B14F-4D97-AF65-F5344CB8AC3E}">
        <p14:creationId xmlns:p14="http://schemas.microsoft.com/office/powerpoint/2010/main" val="220805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solidFill>
                <a:srgbClr val="FFFFFF"/>
              </a:solidFill>
              <a:latin typeface="Calibri Light"/>
            </a:endParaRPr>
          </a:p>
        </p:txBody>
      </p:sp>
      <p:sp>
        <p:nvSpPr>
          <p:cNvPr id="9" name="Title 2"/>
          <p:cNvSpPr>
            <a:spLocks noGrp="1"/>
          </p:cNvSpPr>
          <p:nvPr>
            <p:ph type="title"/>
          </p:nvPr>
        </p:nvSpPr>
        <p:spPr>
          <a:xfrm>
            <a:off x="0" y="2817860"/>
            <a:ext cx="12192000" cy="611140"/>
          </a:xfrm>
        </p:spPr>
        <p:txBody>
          <a:bodyPr>
            <a:normAutofit fontScale="90000"/>
          </a:bodyPr>
          <a:lstStyle/>
          <a:p>
            <a:pPr algn="ctr"/>
            <a:r>
              <a:rPr lang="en-US" dirty="0">
                <a:solidFill>
                  <a:schemeClr val="bg1"/>
                </a:solidFill>
              </a:rPr>
              <a:t>Supervisory Visits</a:t>
            </a:r>
          </a:p>
        </p:txBody>
      </p:sp>
    </p:spTree>
    <p:extLst>
      <p:ext uri="{BB962C8B-B14F-4D97-AF65-F5344CB8AC3E}">
        <p14:creationId xmlns:p14="http://schemas.microsoft.com/office/powerpoint/2010/main" val="2608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Supervisory Visits</a:t>
            </a:r>
          </a:p>
        </p:txBody>
      </p:sp>
      <p:sp>
        <p:nvSpPr>
          <p:cNvPr id="3" name="Content Placeholder 2"/>
          <p:cNvSpPr>
            <a:spLocks noGrp="1"/>
          </p:cNvSpPr>
          <p:nvPr>
            <p:ph idx="1"/>
          </p:nvPr>
        </p:nvSpPr>
        <p:spPr>
          <a:xfrm>
            <a:off x="457200" y="2141225"/>
            <a:ext cx="10515600" cy="4351338"/>
          </a:xfrm>
        </p:spPr>
        <p:txBody>
          <a:bodyPr anchor="ctr"/>
          <a:lstStyle/>
          <a:p>
            <a:r>
              <a:rPr lang="en-US" dirty="0"/>
              <a:t>Agency staff review all aspects of the properties operations.  This includes both the physical and management aspects of the property.</a:t>
            </a:r>
          </a:p>
          <a:p>
            <a:pPr marL="0" indent="0">
              <a:buNone/>
            </a:pPr>
            <a:endParaRPr lang="en-US" dirty="0"/>
          </a:p>
          <a:p>
            <a:r>
              <a:rPr lang="en-US" dirty="0"/>
              <a:t>Ensure the property is managed in accordance with the goals &amp; objectives of the MFH program.</a:t>
            </a:r>
          </a:p>
          <a:p>
            <a:endParaRPr lang="en-US" dirty="0"/>
          </a:p>
          <a:p>
            <a:r>
              <a:rPr lang="en-US" dirty="0"/>
              <a:t>Confirm that the property is being maintained to provide housing that is </a:t>
            </a:r>
            <a:r>
              <a:rPr lang="en-US" u="sng" dirty="0"/>
              <a:t>decent, safe, sanitary, and affordable</a:t>
            </a:r>
          </a:p>
        </p:txBody>
      </p:sp>
    </p:spTree>
    <p:extLst>
      <p:ext uri="{BB962C8B-B14F-4D97-AF65-F5344CB8AC3E}">
        <p14:creationId xmlns:p14="http://schemas.microsoft.com/office/powerpoint/2010/main" val="322760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Supervisory Visits</a:t>
            </a:r>
          </a:p>
        </p:txBody>
      </p:sp>
      <p:sp>
        <p:nvSpPr>
          <p:cNvPr id="3" name="Content Placeholder 2"/>
          <p:cNvSpPr>
            <a:spLocks noGrp="1"/>
          </p:cNvSpPr>
          <p:nvPr>
            <p:ph idx="1"/>
          </p:nvPr>
        </p:nvSpPr>
        <p:spPr>
          <a:xfrm>
            <a:off x="457200" y="2141225"/>
            <a:ext cx="10515600" cy="4351338"/>
          </a:xfrm>
        </p:spPr>
        <p:txBody>
          <a:bodyPr anchor="ctr"/>
          <a:lstStyle/>
          <a:p>
            <a:pPr marL="0" indent="0" algn="ctr">
              <a:buNone/>
            </a:pPr>
            <a:r>
              <a:rPr lang="en-US" dirty="0">
                <a:solidFill>
                  <a:srgbClr val="003142"/>
                </a:solidFill>
              </a:rPr>
              <a:t>During a Supervisory Visit agency staff will review the following aspects of the property’s operations:</a:t>
            </a:r>
          </a:p>
          <a:p>
            <a:pPr marL="0" indent="0" algn="ctr">
              <a:buNone/>
            </a:pPr>
            <a:endParaRPr lang="en-US" dirty="0">
              <a:solidFill>
                <a:srgbClr val="003142"/>
              </a:solidFill>
            </a:endParaRPr>
          </a:p>
          <a:p>
            <a:pPr lvl="1"/>
            <a:r>
              <a:rPr lang="en-US" dirty="0">
                <a:solidFill>
                  <a:srgbClr val="003142"/>
                </a:solidFill>
              </a:rPr>
              <a:t>Tenant Files</a:t>
            </a:r>
          </a:p>
          <a:p>
            <a:pPr lvl="1"/>
            <a:r>
              <a:rPr lang="en-US" dirty="0">
                <a:solidFill>
                  <a:srgbClr val="003142"/>
                </a:solidFill>
              </a:rPr>
              <a:t>Operational Review</a:t>
            </a:r>
          </a:p>
          <a:p>
            <a:pPr lvl="1"/>
            <a:r>
              <a:rPr lang="en-US" dirty="0">
                <a:solidFill>
                  <a:srgbClr val="003142"/>
                </a:solidFill>
              </a:rPr>
              <a:t>Maintenance Review</a:t>
            </a:r>
          </a:p>
          <a:p>
            <a:pPr lvl="1"/>
            <a:r>
              <a:rPr lang="en-US" dirty="0">
                <a:solidFill>
                  <a:srgbClr val="003142"/>
                </a:solidFill>
              </a:rPr>
              <a:t>Physical Inspection</a:t>
            </a:r>
          </a:p>
          <a:p>
            <a:pPr lvl="1"/>
            <a:r>
              <a:rPr lang="en-US" dirty="0">
                <a:solidFill>
                  <a:srgbClr val="003142"/>
                </a:solidFill>
              </a:rPr>
              <a:t>Tenant Interviews</a:t>
            </a:r>
          </a:p>
          <a:p>
            <a:pPr lvl="1"/>
            <a:r>
              <a:rPr lang="en-US" dirty="0">
                <a:solidFill>
                  <a:srgbClr val="003142"/>
                </a:solidFill>
              </a:rPr>
              <a:t>Civil Rights Review</a:t>
            </a:r>
          </a:p>
          <a:p>
            <a:pPr algn="ctr"/>
            <a:endParaRPr lang="en-US" dirty="0">
              <a:solidFill>
                <a:srgbClr val="003142"/>
              </a:solidFill>
            </a:endParaRPr>
          </a:p>
        </p:txBody>
      </p:sp>
    </p:spTree>
    <p:extLst>
      <p:ext uri="{BB962C8B-B14F-4D97-AF65-F5344CB8AC3E}">
        <p14:creationId xmlns:p14="http://schemas.microsoft.com/office/powerpoint/2010/main" val="245028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Supervisory Visits – Tenant File Review</a:t>
            </a:r>
          </a:p>
        </p:txBody>
      </p:sp>
      <p:sp>
        <p:nvSpPr>
          <p:cNvPr id="3" name="Content Placeholder 2"/>
          <p:cNvSpPr>
            <a:spLocks noGrp="1"/>
          </p:cNvSpPr>
          <p:nvPr>
            <p:ph idx="1"/>
          </p:nvPr>
        </p:nvSpPr>
        <p:spPr>
          <a:xfrm>
            <a:off x="457200" y="1709144"/>
            <a:ext cx="10515600" cy="4783419"/>
          </a:xfrm>
        </p:spPr>
        <p:txBody>
          <a:bodyPr anchor="ctr">
            <a:normAutofit/>
          </a:bodyPr>
          <a:lstStyle/>
          <a:p>
            <a:r>
              <a:rPr lang="en-US" dirty="0"/>
              <a:t>Selected by MFIS by identified risk factors</a:t>
            </a:r>
          </a:p>
          <a:p>
            <a:pPr lvl="1"/>
            <a:r>
              <a:rPr lang="en-US" dirty="0"/>
              <a:t>Income less than &lt;$3000</a:t>
            </a:r>
          </a:p>
          <a:p>
            <a:pPr lvl="1"/>
            <a:r>
              <a:rPr lang="en-US" dirty="0"/>
              <a:t>Medical Deductions</a:t>
            </a:r>
          </a:p>
          <a:p>
            <a:pPr lvl="1"/>
            <a:r>
              <a:rPr lang="en-US" dirty="0"/>
              <a:t>Initial Certification</a:t>
            </a:r>
          </a:p>
          <a:p>
            <a:pPr lvl="1"/>
            <a:r>
              <a:rPr lang="en-US" dirty="0"/>
              <a:t>Move Out</a:t>
            </a:r>
          </a:p>
          <a:p>
            <a:pPr lvl="1"/>
            <a:r>
              <a:rPr lang="en-US" dirty="0"/>
              <a:t>Evictions</a:t>
            </a:r>
          </a:p>
          <a:p>
            <a:r>
              <a:rPr lang="en-US" dirty="0"/>
              <a:t>Adequate Documentation</a:t>
            </a:r>
          </a:p>
          <a:p>
            <a:r>
              <a:rPr lang="en-US" dirty="0"/>
              <a:t>Proper Verification</a:t>
            </a:r>
          </a:p>
          <a:p>
            <a:r>
              <a:rPr lang="en-US" dirty="0"/>
              <a:t>Annual Income/Adjusted Annual Income in accordance with:</a:t>
            </a:r>
          </a:p>
          <a:p>
            <a:pPr lvl="1"/>
            <a:r>
              <a:rPr lang="en-US" dirty="0"/>
              <a:t>HUD 24 CFR 5.609 and 5.611</a:t>
            </a:r>
          </a:p>
          <a:p>
            <a:pPr lvl="1"/>
            <a:r>
              <a:rPr lang="en-US" dirty="0"/>
              <a:t>HUD Handbook 4350.3, Chapter 5 Determining Income and Calculating Rent</a:t>
            </a:r>
          </a:p>
        </p:txBody>
      </p:sp>
    </p:spTree>
    <p:extLst>
      <p:ext uri="{BB962C8B-B14F-4D97-AF65-F5344CB8AC3E}">
        <p14:creationId xmlns:p14="http://schemas.microsoft.com/office/powerpoint/2010/main" val="4252792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Supervisory Visits – Operational Review</a:t>
            </a:r>
          </a:p>
        </p:txBody>
      </p:sp>
      <p:sp>
        <p:nvSpPr>
          <p:cNvPr id="3" name="Content Placeholder 2"/>
          <p:cNvSpPr>
            <a:spLocks noGrp="1"/>
          </p:cNvSpPr>
          <p:nvPr>
            <p:ph idx="1"/>
          </p:nvPr>
        </p:nvSpPr>
        <p:spPr>
          <a:xfrm>
            <a:off x="457200" y="1709144"/>
            <a:ext cx="10515600" cy="4783419"/>
          </a:xfrm>
        </p:spPr>
        <p:txBody>
          <a:bodyPr anchor="ctr">
            <a:normAutofit/>
          </a:bodyPr>
          <a:lstStyle/>
          <a:p>
            <a:r>
              <a:rPr lang="en-US" dirty="0"/>
              <a:t>Project records</a:t>
            </a:r>
          </a:p>
          <a:p>
            <a:pPr lvl="1"/>
            <a:r>
              <a:rPr lang="en-US" dirty="0"/>
              <a:t>Marketing materials</a:t>
            </a:r>
          </a:p>
          <a:p>
            <a:pPr lvl="1"/>
            <a:r>
              <a:rPr lang="en-US" dirty="0"/>
              <a:t>Applications</a:t>
            </a:r>
          </a:p>
          <a:p>
            <a:pPr lvl="1"/>
            <a:r>
              <a:rPr lang="en-US" dirty="0"/>
              <a:t>Waiting List</a:t>
            </a:r>
          </a:p>
          <a:p>
            <a:pPr lvl="1"/>
            <a:r>
              <a:rPr lang="en-US" dirty="0"/>
              <a:t>Ensure correct posters are posted.</a:t>
            </a:r>
          </a:p>
          <a:p>
            <a:pPr lvl="1"/>
            <a:r>
              <a:rPr lang="en-US" dirty="0"/>
              <a:t>Costs Controls</a:t>
            </a:r>
          </a:p>
          <a:p>
            <a:pPr lvl="1"/>
            <a:r>
              <a:rPr lang="en-US" dirty="0"/>
              <a:t>Reserve Account/Capital Planning</a:t>
            </a:r>
          </a:p>
          <a:p>
            <a:r>
              <a:rPr lang="en-US" dirty="0"/>
              <a:t>May request copies of:</a:t>
            </a:r>
          </a:p>
          <a:p>
            <a:pPr lvl="1"/>
            <a:r>
              <a:rPr lang="en-US" dirty="0"/>
              <a:t>Lease, Occupancy Rules, Tenant Selection Plan, Bank Statements, Advertising, Insurance Declaration page</a:t>
            </a:r>
          </a:p>
          <a:p>
            <a:pPr lvl="1"/>
            <a:r>
              <a:rPr lang="en-US" dirty="0"/>
              <a:t>Form sent out with SV letter</a:t>
            </a:r>
          </a:p>
        </p:txBody>
      </p:sp>
    </p:spTree>
    <p:extLst>
      <p:ext uri="{BB962C8B-B14F-4D97-AF65-F5344CB8AC3E}">
        <p14:creationId xmlns:p14="http://schemas.microsoft.com/office/powerpoint/2010/main" val="66095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fontScale="90000"/>
          </a:bodyPr>
          <a:lstStyle/>
          <a:p>
            <a:r>
              <a:rPr lang="en-US" sz="3200" dirty="0">
                <a:solidFill>
                  <a:schemeClr val="bg1"/>
                </a:solidFill>
                <a:latin typeface="+mn-lt"/>
              </a:rPr>
              <a:t>Supervisory Visits – Maintenance Review</a:t>
            </a:r>
          </a:p>
        </p:txBody>
      </p:sp>
      <p:sp>
        <p:nvSpPr>
          <p:cNvPr id="3" name="Content Placeholder 2"/>
          <p:cNvSpPr>
            <a:spLocks noGrp="1"/>
          </p:cNvSpPr>
          <p:nvPr>
            <p:ph idx="1"/>
          </p:nvPr>
        </p:nvSpPr>
        <p:spPr>
          <a:xfrm>
            <a:off x="457200" y="1709144"/>
            <a:ext cx="10515600" cy="4783419"/>
          </a:xfrm>
        </p:spPr>
        <p:txBody>
          <a:bodyPr anchor="ctr">
            <a:normAutofit/>
          </a:bodyPr>
          <a:lstStyle/>
          <a:p>
            <a:r>
              <a:rPr lang="en-US" dirty="0"/>
              <a:t>Preventive Maintenance</a:t>
            </a:r>
          </a:p>
          <a:p>
            <a:r>
              <a:rPr lang="en-US" dirty="0"/>
              <a:t>Response to calls</a:t>
            </a:r>
          </a:p>
          <a:p>
            <a:r>
              <a:rPr lang="en-US" dirty="0"/>
              <a:t>Work Orders</a:t>
            </a:r>
          </a:p>
          <a:p>
            <a:r>
              <a:rPr lang="en-US" dirty="0"/>
              <a:t>Inspections</a:t>
            </a:r>
          </a:p>
          <a:p>
            <a:r>
              <a:rPr lang="en-US" dirty="0"/>
              <a:t>Energy Conservation</a:t>
            </a:r>
          </a:p>
          <a:p>
            <a:r>
              <a:rPr lang="en-US" dirty="0"/>
              <a:t>Tenant Damages </a:t>
            </a:r>
          </a:p>
          <a:p>
            <a:r>
              <a:rPr lang="en-US" dirty="0"/>
              <a:t>Accessibility Issues</a:t>
            </a:r>
          </a:p>
        </p:txBody>
      </p:sp>
    </p:spTree>
    <p:extLst>
      <p:ext uri="{BB962C8B-B14F-4D97-AF65-F5344CB8AC3E}">
        <p14:creationId xmlns:p14="http://schemas.microsoft.com/office/powerpoint/2010/main" val="196032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9589698" cy="660471"/>
          </a:xfrm>
        </p:spPr>
        <p:txBody>
          <a:bodyPr>
            <a:normAutofit/>
          </a:bodyPr>
          <a:lstStyle/>
          <a:p>
            <a:r>
              <a:rPr lang="en-US" sz="3200" dirty="0">
                <a:solidFill>
                  <a:schemeClr val="bg1"/>
                </a:solidFill>
                <a:latin typeface="+mn-lt"/>
              </a:rPr>
              <a:t>Supervisory Visits – Physical Inspection Review</a:t>
            </a:r>
          </a:p>
        </p:txBody>
      </p:sp>
      <p:sp>
        <p:nvSpPr>
          <p:cNvPr id="3" name="Content Placeholder 2"/>
          <p:cNvSpPr>
            <a:spLocks noGrp="1"/>
          </p:cNvSpPr>
          <p:nvPr>
            <p:ph idx="1"/>
          </p:nvPr>
        </p:nvSpPr>
        <p:spPr>
          <a:xfrm>
            <a:off x="457200" y="1709144"/>
            <a:ext cx="10515600" cy="4783419"/>
          </a:xfrm>
        </p:spPr>
        <p:txBody>
          <a:bodyPr anchor="ctr">
            <a:normAutofit/>
          </a:bodyPr>
          <a:lstStyle/>
          <a:p>
            <a:r>
              <a:rPr lang="en-US" dirty="0"/>
              <a:t>Examine the ground’s, exteriors, common areas, and interior units.</a:t>
            </a:r>
          </a:p>
          <a:p>
            <a:r>
              <a:rPr lang="en-US" dirty="0"/>
              <a:t>Adequate Maintenance</a:t>
            </a:r>
          </a:p>
          <a:p>
            <a:r>
              <a:rPr lang="en-US" dirty="0"/>
              <a:t>Performance Standards and Maintenance Procedures</a:t>
            </a:r>
          </a:p>
          <a:p>
            <a:pPr lvl="1"/>
            <a:r>
              <a:rPr lang="en-US" dirty="0"/>
              <a:t>7 CFR 3560.103(a)(3) and 7 CFR 3560.103(b)</a:t>
            </a:r>
          </a:p>
          <a:p>
            <a:r>
              <a:rPr lang="en-US" dirty="0"/>
              <a:t>Units will be inspected based on the following:</a:t>
            </a:r>
          </a:p>
          <a:p>
            <a:pPr lvl="1"/>
            <a:r>
              <a:rPr lang="en-US" dirty="0"/>
              <a:t>30 units or less, the Agency will visit 6 occupied units. </a:t>
            </a:r>
          </a:p>
          <a:p>
            <a:pPr lvl="1"/>
            <a:r>
              <a:rPr lang="en-US" dirty="0"/>
              <a:t>31-74 units the Agency will visit 10 occupied units.</a:t>
            </a:r>
          </a:p>
          <a:p>
            <a:pPr lvl="1"/>
            <a:r>
              <a:rPr lang="en-US" dirty="0"/>
              <a:t>75+ units, the Agency must inspect 15 occupied units.</a:t>
            </a:r>
          </a:p>
          <a:p>
            <a:pPr lvl="1"/>
            <a:r>
              <a:rPr lang="en-US" dirty="0"/>
              <a:t>All vacant units will be inspected.</a:t>
            </a:r>
          </a:p>
        </p:txBody>
      </p:sp>
    </p:spTree>
    <p:extLst>
      <p:ext uri="{BB962C8B-B14F-4D97-AF65-F5344CB8AC3E}">
        <p14:creationId xmlns:p14="http://schemas.microsoft.com/office/powerpoint/2010/main" val="4373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latin typeface="+mj-lt"/>
            </a:endParaRPr>
          </a:p>
        </p:txBody>
      </p:sp>
      <p:sp>
        <p:nvSpPr>
          <p:cNvPr id="9" name="Title 2"/>
          <p:cNvSpPr>
            <a:spLocks noGrp="1"/>
          </p:cNvSpPr>
          <p:nvPr>
            <p:ph type="title"/>
          </p:nvPr>
        </p:nvSpPr>
        <p:spPr>
          <a:xfrm>
            <a:off x="0" y="2817860"/>
            <a:ext cx="12192000" cy="611140"/>
          </a:xfrm>
        </p:spPr>
        <p:txBody>
          <a:bodyPr>
            <a:normAutofit fontScale="90000"/>
          </a:bodyPr>
          <a:lstStyle/>
          <a:p>
            <a:pPr algn="ctr"/>
            <a:r>
              <a:rPr lang="en-US" dirty="0">
                <a:solidFill>
                  <a:schemeClr val="bg1"/>
                </a:solidFill>
              </a:rPr>
              <a:t>Tenant Certifications</a:t>
            </a:r>
          </a:p>
        </p:txBody>
      </p:sp>
    </p:spTree>
    <p:extLst>
      <p:ext uri="{BB962C8B-B14F-4D97-AF65-F5344CB8AC3E}">
        <p14:creationId xmlns:p14="http://schemas.microsoft.com/office/powerpoint/2010/main" val="25091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9589698" cy="660471"/>
          </a:xfrm>
        </p:spPr>
        <p:txBody>
          <a:bodyPr>
            <a:normAutofit/>
          </a:bodyPr>
          <a:lstStyle/>
          <a:p>
            <a:r>
              <a:rPr lang="en-US" sz="3200" dirty="0">
                <a:solidFill>
                  <a:schemeClr val="bg1"/>
                </a:solidFill>
                <a:latin typeface="+mn-lt"/>
              </a:rPr>
              <a:t>Supervisory Visits – Tenant Interview</a:t>
            </a:r>
          </a:p>
        </p:txBody>
      </p:sp>
      <p:sp>
        <p:nvSpPr>
          <p:cNvPr id="3" name="Content Placeholder 2"/>
          <p:cNvSpPr>
            <a:spLocks noGrp="1"/>
          </p:cNvSpPr>
          <p:nvPr>
            <p:ph idx="1"/>
          </p:nvPr>
        </p:nvSpPr>
        <p:spPr>
          <a:xfrm>
            <a:off x="457200" y="1709144"/>
            <a:ext cx="10515600" cy="4783419"/>
          </a:xfrm>
        </p:spPr>
        <p:txBody>
          <a:bodyPr anchor="ctr">
            <a:normAutofit/>
          </a:bodyPr>
          <a:lstStyle/>
          <a:p>
            <a:r>
              <a:rPr lang="en-US" dirty="0"/>
              <a:t>Grievance Process</a:t>
            </a:r>
          </a:p>
          <a:p>
            <a:r>
              <a:rPr lang="en-US" dirty="0"/>
              <a:t>Certification/Verification</a:t>
            </a:r>
          </a:p>
          <a:p>
            <a:r>
              <a:rPr lang="en-US" dirty="0"/>
              <a:t>Maintenance/Repairs</a:t>
            </a:r>
          </a:p>
          <a:p>
            <a:pPr lvl="1"/>
            <a:r>
              <a:rPr lang="en-US" dirty="0"/>
              <a:t>Process and Response</a:t>
            </a:r>
          </a:p>
          <a:p>
            <a:pPr lvl="1"/>
            <a:r>
              <a:rPr lang="en-US" dirty="0"/>
              <a:t>Reasonable Accommodation</a:t>
            </a:r>
          </a:p>
          <a:p>
            <a:r>
              <a:rPr lang="en-US" dirty="0"/>
              <a:t>General Questions</a:t>
            </a:r>
          </a:p>
        </p:txBody>
      </p:sp>
    </p:spTree>
    <p:extLst>
      <p:ext uri="{BB962C8B-B14F-4D97-AF65-F5344CB8AC3E}">
        <p14:creationId xmlns:p14="http://schemas.microsoft.com/office/powerpoint/2010/main" val="3356451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9589698" cy="660471"/>
          </a:xfrm>
        </p:spPr>
        <p:txBody>
          <a:bodyPr>
            <a:normAutofit/>
          </a:bodyPr>
          <a:lstStyle/>
          <a:p>
            <a:r>
              <a:rPr lang="en-US" sz="3200" dirty="0">
                <a:solidFill>
                  <a:schemeClr val="bg1"/>
                </a:solidFill>
                <a:latin typeface="+mn-lt"/>
              </a:rPr>
              <a:t>Supervisory Visits – Civil Rights Review</a:t>
            </a:r>
          </a:p>
        </p:txBody>
      </p:sp>
      <p:sp>
        <p:nvSpPr>
          <p:cNvPr id="3" name="Content Placeholder 2"/>
          <p:cNvSpPr>
            <a:spLocks noGrp="1"/>
          </p:cNvSpPr>
          <p:nvPr>
            <p:ph idx="1"/>
          </p:nvPr>
        </p:nvSpPr>
        <p:spPr>
          <a:xfrm>
            <a:off x="457200" y="1709144"/>
            <a:ext cx="10515600" cy="4783419"/>
          </a:xfrm>
        </p:spPr>
        <p:txBody>
          <a:bodyPr anchor="ctr">
            <a:normAutofit/>
          </a:bodyPr>
          <a:lstStyle/>
          <a:p>
            <a:r>
              <a:rPr lang="en-US" dirty="0"/>
              <a:t>Waiting List</a:t>
            </a:r>
          </a:p>
          <a:p>
            <a:r>
              <a:rPr lang="en-US" dirty="0"/>
              <a:t>Management Plan</a:t>
            </a:r>
          </a:p>
          <a:p>
            <a:r>
              <a:rPr lang="en-US" dirty="0"/>
              <a:t>Review lease &amp; application</a:t>
            </a:r>
          </a:p>
          <a:p>
            <a:r>
              <a:rPr lang="en-US" dirty="0"/>
              <a:t>Ineligible occupant of fully accessible unit</a:t>
            </a:r>
          </a:p>
          <a:p>
            <a:r>
              <a:rPr lang="en-US" dirty="0"/>
              <a:t>Inspection of project to determine if physical barriers.  </a:t>
            </a:r>
          </a:p>
          <a:p>
            <a:r>
              <a:rPr lang="en-US" dirty="0"/>
              <a:t>Review Transition Plan</a:t>
            </a:r>
          </a:p>
          <a:p>
            <a:r>
              <a:rPr lang="en-US" dirty="0"/>
              <a:t>Interview tenants/Community Members</a:t>
            </a:r>
          </a:p>
        </p:txBody>
      </p:sp>
    </p:spTree>
    <p:extLst>
      <p:ext uri="{BB962C8B-B14F-4D97-AF65-F5344CB8AC3E}">
        <p14:creationId xmlns:p14="http://schemas.microsoft.com/office/powerpoint/2010/main" val="239027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Supervisory Visits</a:t>
            </a:r>
          </a:p>
        </p:txBody>
      </p:sp>
      <p:sp>
        <p:nvSpPr>
          <p:cNvPr id="3" name="Content Placeholder 2"/>
          <p:cNvSpPr>
            <a:spLocks noGrp="1"/>
          </p:cNvSpPr>
          <p:nvPr>
            <p:ph idx="1"/>
          </p:nvPr>
        </p:nvSpPr>
        <p:spPr>
          <a:xfrm>
            <a:off x="457200" y="2141225"/>
            <a:ext cx="10515600" cy="4351338"/>
          </a:xfrm>
        </p:spPr>
        <p:txBody>
          <a:bodyPr anchor="ctr">
            <a:normAutofit/>
          </a:bodyPr>
          <a:lstStyle/>
          <a:p>
            <a:pPr algn="ctr">
              <a:buNone/>
            </a:pPr>
            <a:r>
              <a:rPr lang="en-US" sz="4400" dirty="0"/>
              <a:t>The top four items that are found to be lacking during a Supervisory Visits:</a:t>
            </a:r>
          </a:p>
          <a:p>
            <a:pPr algn="ctr">
              <a:buNone/>
            </a:pPr>
            <a:endParaRPr lang="en-US" dirty="0"/>
          </a:p>
          <a:p>
            <a:r>
              <a:rPr lang="en-US" i="1" dirty="0"/>
              <a:t>Waiting lists are not being administered correctly.</a:t>
            </a:r>
          </a:p>
          <a:p>
            <a:r>
              <a:rPr lang="en-US" i="1" dirty="0"/>
              <a:t>Either a missing or outdated Transition Plan.</a:t>
            </a:r>
          </a:p>
          <a:p>
            <a:r>
              <a:rPr lang="en-US" i="1" dirty="0"/>
              <a:t>Over housed tenants, ie: 1 person in a two bedroom unit.</a:t>
            </a:r>
          </a:p>
          <a:p>
            <a:r>
              <a:rPr lang="en-US" i="1" dirty="0"/>
              <a:t>Failing to meet the maintenance standards listed in 7 CFR 3560.103.</a:t>
            </a:r>
          </a:p>
          <a:p>
            <a:pPr algn="ctr"/>
            <a:endParaRPr lang="en-US" dirty="0">
              <a:solidFill>
                <a:srgbClr val="003142"/>
              </a:solidFill>
            </a:endParaRPr>
          </a:p>
        </p:txBody>
      </p:sp>
    </p:spTree>
    <p:extLst>
      <p:ext uri="{BB962C8B-B14F-4D97-AF65-F5344CB8AC3E}">
        <p14:creationId xmlns:p14="http://schemas.microsoft.com/office/powerpoint/2010/main" val="1033212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14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900" dirty="0">
              <a:solidFill>
                <a:srgbClr val="FFFFFF"/>
              </a:solidFill>
              <a:latin typeface="Calibri Light"/>
            </a:endParaRPr>
          </a:p>
        </p:txBody>
      </p:sp>
      <p:sp>
        <p:nvSpPr>
          <p:cNvPr id="9" name="Title 2"/>
          <p:cNvSpPr>
            <a:spLocks noGrp="1"/>
          </p:cNvSpPr>
          <p:nvPr>
            <p:ph type="title"/>
          </p:nvPr>
        </p:nvSpPr>
        <p:spPr>
          <a:xfrm>
            <a:off x="0" y="2817860"/>
            <a:ext cx="12192000" cy="611140"/>
          </a:xfrm>
        </p:spPr>
        <p:txBody>
          <a:bodyPr>
            <a:normAutofit fontScale="90000"/>
          </a:bodyPr>
          <a:lstStyle/>
          <a:p>
            <a:pPr algn="ctr"/>
            <a:r>
              <a:rPr lang="en-US" dirty="0">
                <a:solidFill>
                  <a:schemeClr val="bg1"/>
                </a:solidFill>
              </a:rPr>
              <a:t>Questions?</a:t>
            </a:r>
          </a:p>
        </p:txBody>
      </p:sp>
    </p:spTree>
    <p:extLst>
      <p:ext uri="{BB962C8B-B14F-4D97-AF65-F5344CB8AC3E}">
        <p14:creationId xmlns:p14="http://schemas.microsoft.com/office/powerpoint/2010/main" val="288330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2" name="Title 1"/>
          <p:cNvSpPr>
            <a:spLocks noGrp="1"/>
          </p:cNvSpPr>
          <p:nvPr>
            <p:ph type="title"/>
          </p:nvPr>
        </p:nvSpPr>
        <p:spPr>
          <a:xfrm>
            <a:off x="457200" y="302619"/>
            <a:ext cx="6756400" cy="660471"/>
          </a:xfrm>
        </p:spPr>
        <p:txBody>
          <a:bodyPr>
            <a:normAutofit/>
          </a:bodyPr>
          <a:lstStyle/>
          <a:p>
            <a:r>
              <a:rPr lang="en-US" sz="3200" dirty="0">
                <a:solidFill>
                  <a:schemeClr val="bg1"/>
                </a:solidFill>
                <a:latin typeface="+mn-lt"/>
              </a:rPr>
              <a:t>Additional Trainings</a:t>
            </a:r>
          </a:p>
        </p:txBody>
      </p:sp>
      <p:sp>
        <p:nvSpPr>
          <p:cNvPr id="3" name="Content Placeholder 2"/>
          <p:cNvSpPr>
            <a:spLocks noGrp="1"/>
          </p:cNvSpPr>
          <p:nvPr>
            <p:ph idx="1"/>
          </p:nvPr>
        </p:nvSpPr>
        <p:spPr>
          <a:xfrm>
            <a:off x="457200" y="1762161"/>
            <a:ext cx="10515600" cy="4730402"/>
          </a:xfrm>
        </p:spPr>
        <p:txBody>
          <a:bodyPr anchor="ctr">
            <a:normAutofit fontScale="92500" lnSpcReduction="10000"/>
          </a:bodyPr>
          <a:lstStyle/>
          <a:p>
            <a:pPr marL="0" indent="0" algn="ctr">
              <a:lnSpc>
                <a:spcPct val="100000"/>
              </a:lnSpc>
              <a:spcBef>
                <a:spcPts val="0"/>
              </a:spcBef>
              <a:buNone/>
            </a:pPr>
            <a:r>
              <a:rPr lang="en-US" sz="5400" dirty="0">
                <a:solidFill>
                  <a:srgbClr val="003142"/>
                </a:solidFill>
              </a:rPr>
              <a:t>ARHC and USDA Rural Development Training</a:t>
            </a:r>
          </a:p>
          <a:p>
            <a:pPr marL="0" indent="0" algn="ctr">
              <a:lnSpc>
                <a:spcPct val="100000"/>
              </a:lnSpc>
              <a:spcBef>
                <a:spcPts val="0"/>
              </a:spcBef>
              <a:buNone/>
            </a:pPr>
            <a:endParaRPr lang="en-US" sz="5400" dirty="0">
              <a:solidFill>
                <a:srgbClr val="003142"/>
              </a:solidFill>
            </a:endParaRPr>
          </a:p>
          <a:p>
            <a:pPr marL="0" indent="0" algn="ctr">
              <a:lnSpc>
                <a:spcPct val="100000"/>
              </a:lnSpc>
              <a:spcBef>
                <a:spcPts val="0"/>
              </a:spcBef>
              <a:buNone/>
            </a:pPr>
            <a:r>
              <a:rPr lang="en-US" dirty="0">
                <a:solidFill>
                  <a:srgbClr val="003142"/>
                </a:solidFill>
              </a:rPr>
              <a:t>When: July 31, 2019 10-2pm</a:t>
            </a:r>
          </a:p>
          <a:p>
            <a:pPr marL="0" indent="0" algn="ctr">
              <a:lnSpc>
                <a:spcPct val="100000"/>
              </a:lnSpc>
              <a:spcBef>
                <a:spcPts val="0"/>
              </a:spcBef>
              <a:buNone/>
            </a:pPr>
            <a:endParaRPr lang="en-US" dirty="0">
              <a:solidFill>
                <a:srgbClr val="003142"/>
              </a:solidFill>
            </a:endParaRPr>
          </a:p>
          <a:p>
            <a:pPr marL="0" indent="0" algn="ctr">
              <a:lnSpc>
                <a:spcPct val="100000"/>
              </a:lnSpc>
              <a:spcBef>
                <a:spcPts val="0"/>
              </a:spcBef>
              <a:buNone/>
            </a:pPr>
            <a:r>
              <a:rPr lang="en-US" dirty="0">
                <a:solidFill>
                  <a:srgbClr val="003142"/>
                </a:solidFill>
              </a:rPr>
              <a:t>Where: </a:t>
            </a:r>
            <a:r>
              <a:rPr lang="en-US" dirty="0">
                <a:solidFill>
                  <a:schemeClr val="tx2">
                    <a:lumMod val="75000"/>
                  </a:schemeClr>
                </a:solidFill>
              </a:rPr>
              <a:t>USDA Service Center - Training room</a:t>
            </a:r>
          </a:p>
          <a:p>
            <a:pPr marL="0" indent="0" algn="ctr">
              <a:lnSpc>
                <a:spcPct val="100000"/>
              </a:lnSpc>
              <a:spcBef>
                <a:spcPts val="0"/>
              </a:spcBef>
              <a:buNone/>
            </a:pPr>
            <a:r>
              <a:rPr lang="en-US" dirty="0">
                <a:solidFill>
                  <a:schemeClr val="tx2">
                    <a:lumMod val="75000"/>
                  </a:schemeClr>
                </a:solidFill>
              </a:rPr>
              <a:t>1835 Black Lake Blvd Olympia, WA  98512</a:t>
            </a:r>
          </a:p>
          <a:p>
            <a:pPr marL="0" indent="0" algn="ctr">
              <a:lnSpc>
                <a:spcPct val="100000"/>
              </a:lnSpc>
              <a:spcBef>
                <a:spcPts val="0"/>
              </a:spcBef>
              <a:buNone/>
            </a:pPr>
            <a:endParaRPr lang="en-US" dirty="0"/>
          </a:p>
          <a:p>
            <a:pPr algn="ctr">
              <a:lnSpc>
                <a:spcPct val="100000"/>
              </a:lnSpc>
              <a:spcBef>
                <a:spcPts val="0"/>
              </a:spcBef>
            </a:pPr>
            <a:r>
              <a:rPr lang="en-US" dirty="0">
                <a:solidFill>
                  <a:srgbClr val="003142"/>
                </a:solidFill>
              </a:rPr>
              <a:t>Topics: VAWA, Waiting Lists, Tenant Files, Budgets/Annual Reports</a:t>
            </a:r>
          </a:p>
        </p:txBody>
      </p:sp>
    </p:spTree>
    <p:extLst>
      <p:ext uri="{BB962C8B-B14F-4D97-AF65-F5344CB8AC3E}">
        <p14:creationId xmlns:p14="http://schemas.microsoft.com/office/powerpoint/2010/main" val="547471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642"/>
            <a:ext cx="10515600" cy="524562"/>
          </a:xfrm>
        </p:spPr>
        <p:txBody>
          <a:bodyPr/>
          <a:lstStyle/>
          <a:p>
            <a:pPr algn="l"/>
            <a:r>
              <a:rPr lang="en-US" sz="3600" b="1" dirty="0"/>
              <a:t>USDA NON-DISCRIMINATION STATEMENT</a:t>
            </a:r>
            <a:br>
              <a:rPr lang="en-US" sz="1600" dirty="0"/>
            </a:br>
            <a:br>
              <a:rPr lang="en-US" sz="1600" dirty="0"/>
            </a:br>
            <a:r>
              <a:rPr lang="en-US" sz="1600" dirty="0"/>
              <a:t>In accordance with Federal civil rights law and U.S. Department of Agriculture(USDA) civil rights regulations and policies, the USDA, its Agencies, offices, and employees, and institutions participating in or administering USDA programs are prohibited from discriminating based on race, color, national origin, religion, sex, gender identity(including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programs).Remedies and complaint filing deadlines vary by program or incident.</a:t>
            </a:r>
            <a:br>
              <a:rPr lang="en-US" sz="1600" dirty="0"/>
            </a:br>
            <a:br>
              <a:rPr lang="en-US" sz="1600" dirty="0"/>
            </a:br>
            <a:r>
              <a:rPr lang="en-US" sz="1600" dirty="0"/>
              <a:t>Persons with disabilities who require alternative means of communication for program information(e.g., Braille, large print, audiotape, American Sign Language, etc.) should contact the responsible Agency or USDA’s TARGET Center at (202) 720-2600 (voice and TTY) or contact USDA through the Federal Relay Service at (800) 877-8339. Additionally, program information maybe made available in languages other than English.</a:t>
            </a:r>
            <a:br>
              <a:rPr lang="en-US" sz="1600" dirty="0"/>
            </a:br>
            <a:br>
              <a:rPr lang="en-US" sz="1600" dirty="0"/>
            </a:br>
            <a:r>
              <a:rPr lang="en-US" sz="1600" dirty="0"/>
              <a:t>To file a program discrimination complaint, complete the USDA Program Discrimination Complaint Form, AD-3027, found online at </a:t>
            </a:r>
            <a:r>
              <a:rPr lang="en-US" sz="1600" dirty="0">
                <a:hlinkClick r:id="rId2"/>
              </a:rPr>
              <a:t>http://www.ascr.usda.gov/complaint_filing_cust.html</a:t>
            </a:r>
            <a:r>
              <a:rPr lang="en-US" sz="1600" dirty="0"/>
              <a:t> and at any USDA office or write a letter addressed to USDA and provide in the letter all of the information requested in the form. To request a copy of the complaint form, call (866) 632-9992.  Submit your completed form or letter to USDA by:</a:t>
            </a:r>
            <a:br>
              <a:rPr lang="en-US" sz="1600" dirty="0"/>
            </a:br>
            <a:br>
              <a:rPr lang="en-US" sz="1600" dirty="0"/>
            </a:br>
            <a:r>
              <a:rPr lang="en-US" sz="1600" dirty="0"/>
              <a:t>U.S. Mail: 	U.S. Department of Agriculture</a:t>
            </a:r>
            <a:br>
              <a:rPr lang="en-US" sz="1600" dirty="0"/>
            </a:br>
            <a:r>
              <a:rPr lang="en-US" sz="1600" dirty="0"/>
              <a:t>	Office of the Assistant Secretary for Civil Rights</a:t>
            </a:r>
            <a:br>
              <a:rPr lang="en-US" sz="1600" dirty="0"/>
            </a:br>
            <a:r>
              <a:rPr lang="en-US" sz="1600" dirty="0"/>
              <a:t>	1400 Independence Avenue, SW</a:t>
            </a:r>
            <a:br>
              <a:rPr lang="en-US" sz="1600" dirty="0"/>
            </a:br>
            <a:r>
              <a:rPr lang="en-US" sz="1600" dirty="0"/>
              <a:t>	Washington, D.C. 20250-9410</a:t>
            </a:r>
            <a:br>
              <a:rPr lang="en-US" sz="1600" dirty="0"/>
            </a:br>
            <a:r>
              <a:rPr lang="en-US" sz="1600" dirty="0"/>
              <a:t>Fax: 	(202) 690-7442</a:t>
            </a:r>
            <a:br>
              <a:rPr lang="en-US" sz="1600" dirty="0"/>
            </a:br>
            <a:r>
              <a:rPr lang="en-US" sz="1600" dirty="0"/>
              <a:t>Email: 	program.intake@usda.gov. </a:t>
            </a:r>
            <a:br>
              <a:rPr lang="en-US" sz="1600" dirty="0"/>
            </a:br>
            <a:endParaRPr lang="en-US" sz="1600" dirty="0"/>
          </a:p>
        </p:txBody>
      </p:sp>
    </p:spTree>
    <p:extLst>
      <p:ext uri="{BB962C8B-B14F-4D97-AF65-F5344CB8AC3E}">
        <p14:creationId xmlns:p14="http://schemas.microsoft.com/office/powerpoint/2010/main" val="105593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188531" y="4695120"/>
            <a:ext cx="3713018" cy="1785104"/>
          </a:xfrm>
          <a:prstGeom prst="rect">
            <a:avLst/>
          </a:prstGeom>
          <a:noFill/>
        </p:spPr>
        <p:txBody>
          <a:bodyPr wrap="square" rtlCol="0">
            <a:spAutoFit/>
          </a:bodyPr>
          <a:lstStyle/>
          <a:p>
            <a:pPr algn="r"/>
            <a:r>
              <a:rPr lang="en-US" sz="2000" dirty="0">
                <a:solidFill>
                  <a:srgbClr val="FFFFFF"/>
                </a:solidFill>
              </a:rPr>
              <a:t>Eric Siebens</a:t>
            </a:r>
          </a:p>
          <a:p>
            <a:pPr algn="r"/>
            <a:r>
              <a:rPr lang="en-US" dirty="0">
                <a:solidFill>
                  <a:srgbClr val="FFFFFF"/>
                </a:solidFill>
              </a:rPr>
              <a:t>Rural Development</a:t>
            </a:r>
          </a:p>
          <a:p>
            <a:pPr algn="r"/>
            <a:r>
              <a:rPr lang="en-US" dirty="0">
                <a:solidFill>
                  <a:srgbClr val="FFFFFF"/>
                </a:solidFill>
              </a:rPr>
              <a:t>Washington State</a:t>
            </a:r>
          </a:p>
          <a:p>
            <a:pPr algn="r"/>
            <a:r>
              <a:rPr lang="en-US" dirty="0">
                <a:solidFill>
                  <a:srgbClr val="FFFFFF"/>
                </a:solidFill>
              </a:rPr>
              <a:t>eric.siebens@usda.gov</a:t>
            </a:r>
            <a:endParaRPr lang="en-US" dirty="0">
              <a:solidFill>
                <a:srgbClr val="FFFFFF"/>
              </a:solidFill>
              <a:hlinkClick r:id="rId3"/>
            </a:endParaRPr>
          </a:p>
          <a:p>
            <a:pPr algn="r"/>
            <a:r>
              <a:rPr lang="it-IT" dirty="0">
                <a:solidFill>
                  <a:srgbClr val="FFFFFF"/>
                </a:solidFill>
              </a:rPr>
              <a:t> 509.415.3822</a:t>
            </a:r>
          </a:p>
          <a:p>
            <a:pPr algn="r"/>
            <a:r>
              <a:rPr lang="it-IT" u="sng" dirty="0">
                <a:solidFill>
                  <a:srgbClr val="FFFFFF"/>
                </a:solidFill>
                <a:hlinkClick r:id="rId4"/>
              </a:rPr>
              <a:t>www.rd.usda.gov</a:t>
            </a:r>
            <a:endParaRPr lang="it-IT" u="sng" dirty="0">
              <a:solidFill>
                <a:srgbClr val="FFFFFF"/>
              </a:solidFill>
            </a:endParaRPr>
          </a:p>
        </p:txBody>
      </p:sp>
    </p:spTree>
    <p:extLst>
      <p:ext uri="{BB962C8B-B14F-4D97-AF65-F5344CB8AC3E}">
        <p14:creationId xmlns:p14="http://schemas.microsoft.com/office/powerpoint/2010/main" val="352451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Certifications</a:t>
            </a:r>
          </a:p>
        </p:txBody>
      </p:sp>
      <p:sp>
        <p:nvSpPr>
          <p:cNvPr id="6" name="Content Placeholder 4"/>
          <p:cNvSpPr txBox="1">
            <a:spLocks/>
          </p:cNvSpPr>
          <p:nvPr/>
        </p:nvSpPr>
        <p:spPr bwMode="auto">
          <a:xfrm>
            <a:off x="457200" y="1891622"/>
            <a:ext cx="11226800" cy="4593845"/>
          </a:xfrm>
          <a:prstGeom prst="rect">
            <a:avLst/>
          </a:prstGeom>
          <a:noFill/>
          <a:ln w="9525">
            <a:noFill/>
            <a:miter lim="800000"/>
            <a:headEnd/>
            <a:tailEnd/>
          </a:ln>
        </p:spPr>
        <p:txBody>
          <a:bodyPr/>
          <a:lstStyle/>
          <a:p>
            <a:r>
              <a:rPr lang="en-US" sz="2800" dirty="0">
                <a:solidFill>
                  <a:srgbClr val="003142"/>
                </a:solidFill>
              </a:rPr>
              <a:t>What is a Tenant Certification?</a:t>
            </a:r>
          </a:p>
          <a:p>
            <a:pPr marL="742950" lvl="1" indent="-285750">
              <a:buFont typeface="Arial" panose="020B0604020202020204" pitchFamily="34" charset="0"/>
              <a:buChar char="•"/>
            </a:pPr>
            <a:r>
              <a:rPr lang="en-US" sz="2800" dirty="0">
                <a:solidFill>
                  <a:srgbClr val="003142"/>
                </a:solidFill>
              </a:rPr>
              <a:t>It is a contract between the Tenant, Borrower (Management Agent) and USDA, it formalizes:</a:t>
            </a:r>
          </a:p>
          <a:p>
            <a:pPr marL="1200150" lvl="2" indent="-285750">
              <a:buFont typeface="Arial" panose="020B0604020202020204" pitchFamily="34" charset="0"/>
              <a:buChar char="•"/>
            </a:pPr>
            <a:r>
              <a:rPr lang="en-US" sz="2800" dirty="0">
                <a:solidFill>
                  <a:srgbClr val="003142"/>
                </a:solidFill>
              </a:rPr>
              <a:t>The Number of Household Members.</a:t>
            </a:r>
          </a:p>
          <a:p>
            <a:pPr marL="1200150" lvl="2" indent="-285750">
              <a:buFont typeface="Arial" panose="020B0604020202020204" pitchFamily="34" charset="0"/>
              <a:buChar char="•"/>
            </a:pPr>
            <a:r>
              <a:rPr lang="en-US" sz="2800" dirty="0">
                <a:solidFill>
                  <a:srgbClr val="003142"/>
                </a:solidFill>
              </a:rPr>
              <a:t>The Adjusted Household Income.</a:t>
            </a:r>
          </a:p>
          <a:p>
            <a:pPr marL="1200150" lvl="2" indent="-285750">
              <a:buFont typeface="Arial" panose="020B0604020202020204" pitchFamily="34" charset="0"/>
              <a:buChar char="•"/>
            </a:pPr>
            <a:r>
              <a:rPr lang="en-US" sz="2800" dirty="0">
                <a:solidFill>
                  <a:srgbClr val="003142"/>
                </a:solidFill>
              </a:rPr>
              <a:t>The amount of rent paid and rental assistance received by the tenant.</a:t>
            </a:r>
          </a:p>
          <a:p>
            <a:pPr marL="1200150" lvl="2" indent="-285750">
              <a:buFont typeface="Arial" panose="020B0604020202020204" pitchFamily="34" charset="0"/>
              <a:buChar char="•"/>
            </a:pPr>
            <a:endParaRPr lang="en-US" sz="2800" dirty="0">
              <a:solidFill>
                <a:srgbClr val="003142"/>
              </a:solidFill>
            </a:endParaRPr>
          </a:p>
          <a:p>
            <a:r>
              <a:rPr lang="en-US" sz="2800" dirty="0">
                <a:solidFill>
                  <a:srgbClr val="003142"/>
                </a:solidFill>
              </a:rPr>
              <a:t>The Tenant Certification is the foundation of the tenant’s residency</a:t>
            </a:r>
            <a:endParaRPr lang="en-US" sz="2800" dirty="0">
              <a:solidFill>
                <a:srgbClr val="003142"/>
              </a:solidFill>
              <a:latin typeface="Calibri" pitchFamily="34" charset="0"/>
              <a:ea typeface="ITC Franklin Gothic Book"/>
              <a:cs typeface="ITC Franklin Gothic Book"/>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6568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Certifications</a:t>
            </a:r>
          </a:p>
        </p:txBody>
      </p:sp>
      <p:sp>
        <p:nvSpPr>
          <p:cNvPr id="6" name="Content Placeholder 4"/>
          <p:cNvSpPr txBox="1">
            <a:spLocks/>
          </p:cNvSpPr>
          <p:nvPr/>
        </p:nvSpPr>
        <p:spPr bwMode="auto">
          <a:xfrm>
            <a:off x="457199" y="2220208"/>
            <a:ext cx="11294533" cy="4180591"/>
          </a:xfrm>
          <a:prstGeom prst="rect">
            <a:avLst/>
          </a:prstGeom>
          <a:noFill/>
          <a:ln w="9525">
            <a:noFill/>
            <a:miter lim="800000"/>
            <a:headEnd/>
            <a:tailEnd/>
          </a:ln>
        </p:spPr>
        <p:txBody>
          <a:bodyPr/>
          <a:lstStyle/>
          <a:p>
            <a:r>
              <a:rPr lang="en-US" sz="2800" dirty="0">
                <a:solidFill>
                  <a:srgbClr val="003142"/>
                </a:solidFill>
              </a:rPr>
              <a:t>All Tenant Certifications are required to be completed by the </a:t>
            </a:r>
            <a:r>
              <a:rPr lang="en-US" sz="2800" b="1" i="1" u="sng" dirty="0">
                <a:solidFill>
                  <a:srgbClr val="003142"/>
                </a:solidFill>
              </a:rPr>
              <a:t>first of the month</a:t>
            </a:r>
            <a:r>
              <a:rPr lang="en-US" sz="2800" dirty="0">
                <a:solidFill>
                  <a:srgbClr val="003142"/>
                </a:solidFill>
              </a:rPr>
              <a:t>, including both the </a:t>
            </a:r>
            <a:r>
              <a:rPr lang="en-US" sz="2800" b="1" i="1" u="sng" dirty="0">
                <a:solidFill>
                  <a:srgbClr val="003142"/>
                </a:solidFill>
              </a:rPr>
              <a:t>management agent’s and tenant’s signatures</a:t>
            </a:r>
            <a:r>
              <a:rPr lang="en-US" sz="2800" dirty="0">
                <a:solidFill>
                  <a:srgbClr val="003142"/>
                </a:solidFill>
              </a:rPr>
              <a:t>.  However, the management agent has until the 10</a:t>
            </a:r>
            <a:r>
              <a:rPr lang="en-US" sz="2800" baseline="30000" dirty="0">
                <a:solidFill>
                  <a:srgbClr val="003142"/>
                </a:solidFill>
              </a:rPr>
              <a:t>th</a:t>
            </a:r>
            <a:r>
              <a:rPr lang="en-US" sz="2800" dirty="0">
                <a:solidFill>
                  <a:srgbClr val="003142"/>
                </a:solidFill>
              </a:rPr>
              <a:t> of the month to transmit the forms via MINC.  </a:t>
            </a:r>
            <a:r>
              <a:rPr lang="en-US" sz="2800" i="1" dirty="0">
                <a:solidFill>
                  <a:srgbClr val="003142"/>
                </a:solidFill>
              </a:rPr>
              <a:t>7 CFR 3560.152(e)(2)(iii)</a:t>
            </a:r>
          </a:p>
          <a:p>
            <a:pPr lvl="2"/>
            <a:endParaRPr lang="en-US" sz="2800" i="1" dirty="0">
              <a:solidFill>
                <a:srgbClr val="003142"/>
              </a:solidFill>
            </a:endParaRPr>
          </a:p>
          <a:p>
            <a:r>
              <a:rPr lang="en-US" sz="2800" dirty="0">
                <a:solidFill>
                  <a:srgbClr val="003142"/>
                </a:solidFill>
              </a:rPr>
              <a:t>If the management agent fails to complete the tenant certification including signatures by the first of the month, overage will be charged to the borrower.  </a:t>
            </a:r>
            <a:r>
              <a:rPr lang="en-US" sz="2800" i="1" dirty="0">
                <a:solidFill>
                  <a:srgbClr val="003142"/>
                </a:solidFill>
              </a:rPr>
              <a:t>7 CFR 3560.152(e)(iv) </a:t>
            </a:r>
            <a:r>
              <a:rPr lang="en-US" sz="2800" dirty="0">
                <a:solidFill>
                  <a:srgbClr val="003142"/>
                </a:solidFill>
              </a:rPr>
              <a:t>&amp; </a:t>
            </a:r>
            <a:r>
              <a:rPr lang="en-US" sz="2800" i="1" dirty="0">
                <a:solidFill>
                  <a:srgbClr val="003142"/>
                </a:solidFill>
              </a:rPr>
              <a:t>7 CFR 3560.208(d)</a:t>
            </a:r>
          </a:p>
        </p:txBody>
      </p:sp>
    </p:spTree>
    <p:extLst>
      <p:ext uri="{BB962C8B-B14F-4D97-AF65-F5344CB8AC3E}">
        <p14:creationId xmlns:p14="http://schemas.microsoft.com/office/powerpoint/2010/main" val="20771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Certifications</a:t>
            </a:r>
          </a:p>
        </p:txBody>
      </p:sp>
      <p:sp>
        <p:nvSpPr>
          <p:cNvPr id="6" name="Content Placeholder 4"/>
          <p:cNvSpPr txBox="1">
            <a:spLocks/>
          </p:cNvSpPr>
          <p:nvPr/>
        </p:nvSpPr>
        <p:spPr bwMode="auto">
          <a:xfrm>
            <a:off x="457199" y="2220208"/>
            <a:ext cx="11294533" cy="4180591"/>
          </a:xfrm>
          <a:prstGeom prst="rect">
            <a:avLst/>
          </a:prstGeom>
          <a:noFill/>
          <a:ln w="9525">
            <a:noFill/>
            <a:miter lim="800000"/>
            <a:headEnd/>
            <a:tailEnd/>
          </a:ln>
        </p:spPr>
        <p:txBody>
          <a:bodyPr/>
          <a:lstStyle/>
          <a:p>
            <a:pPr algn="ctr"/>
            <a:r>
              <a:rPr lang="en-US" sz="2800" dirty="0"/>
              <a:t>Missing Supporting Documentation</a:t>
            </a:r>
          </a:p>
          <a:p>
            <a:pPr algn="ctr"/>
            <a:endParaRPr lang="en-US" sz="2800" dirty="0"/>
          </a:p>
          <a:p>
            <a:pPr algn="ctr"/>
            <a:r>
              <a:rPr lang="en-US" sz="2800" dirty="0"/>
              <a:t>All tenant certifications must be supported by documentation which must be retained in the tenant’s file.  This includes all verification forms along with file notes.</a:t>
            </a:r>
          </a:p>
          <a:p>
            <a:pPr algn="ctr"/>
            <a:r>
              <a:rPr lang="en-US" sz="2800" dirty="0"/>
              <a:t>  </a:t>
            </a:r>
          </a:p>
          <a:p>
            <a:pPr algn="ctr"/>
            <a:r>
              <a:rPr lang="en-US" sz="2800" b="1" i="1" dirty="0"/>
              <a:t>These notes should contain enough detail to allow the reader to understand how the tenant certification was calculated.</a:t>
            </a:r>
          </a:p>
        </p:txBody>
      </p:sp>
    </p:spTree>
    <p:extLst>
      <p:ext uri="{BB962C8B-B14F-4D97-AF65-F5344CB8AC3E}">
        <p14:creationId xmlns:p14="http://schemas.microsoft.com/office/powerpoint/2010/main" val="25643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Certifications – Farm Labor</a:t>
            </a:r>
          </a:p>
        </p:txBody>
      </p:sp>
      <p:sp>
        <p:nvSpPr>
          <p:cNvPr id="6" name="Content Placeholder 4"/>
          <p:cNvSpPr txBox="1">
            <a:spLocks/>
          </p:cNvSpPr>
          <p:nvPr/>
        </p:nvSpPr>
        <p:spPr bwMode="auto">
          <a:xfrm>
            <a:off x="457199" y="2220208"/>
            <a:ext cx="11294533" cy="4180591"/>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800" dirty="0">
                <a:solidFill>
                  <a:srgbClr val="003142"/>
                </a:solidFill>
              </a:rPr>
              <a:t>For Off Farm Labor projects there are two additional requirements to a tenant certification, the housing provider must verify the following two items:</a:t>
            </a:r>
          </a:p>
          <a:p>
            <a:pPr marL="914400" lvl="1" indent="-457200">
              <a:buFont typeface="Arial" panose="020B0604020202020204" pitchFamily="34" charset="0"/>
              <a:buChar char="•"/>
            </a:pPr>
            <a:r>
              <a:rPr lang="en-US" sz="2800" dirty="0">
                <a:solidFill>
                  <a:srgbClr val="003142"/>
                </a:solidFill>
              </a:rPr>
              <a:t>Domestic Farm Labor Employment.</a:t>
            </a:r>
          </a:p>
          <a:p>
            <a:pPr marL="1371600" lvl="2" indent="-457200">
              <a:buFont typeface="Arial" panose="020B0604020202020204" pitchFamily="34" charset="0"/>
              <a:buChar char="•"/>
            </a:pPr>
            <a:r>
              <a:rPr lang="en-US" sz="2800" dirty="0">
                <a:solidFill>
                  <a:srgbClr val="003142"/>
                </a:solidFill>
              </a:rPr>
              <a:t>Income of at least $4,582.50 per year for year round housing or $3,525.00 for seasonal housing from qualified Agricultural Employment.  As defined in Attachment 12-A of HB-1-3560.</a:t>
            </a:r>
          </a:p>
          <a:p>
            <a:pPr marL="914400" lvl="1" indent="-457200">
              <a:buFont typeface="Arial" panose="020B0604020202020204" pitchFamily="34" charset="0"/>
              <a:buChar char="•"/>
            </a:pPr>
            <a:r>
              <a:rPr lang="en-US" sz="2800" dirty="0">
                <a:solidFill>
                  <a:srgbClr val="003142"/>
                </a:solidFill>
              </a:rPr>
              <a:t>Legal Resident Requirement, as of July 2018, H2A workers are now eligible to live in Farm Labor Properties.</a:t>
            </a:r>
          </a:p>
        </p:txBody>
      </p:sp>
    </p:spTree>
    <p:extLst>
      <p:ext uri="{BB962C8B-B14F-4D97-AF65-F5344CB8AC3E}">
        <p14:creationId xmlns:p14="http://schemas.microsoft.com/office/powerpoint/2010/main" val="17733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Certifications – Zero Income Tenants</a:t>
            </a:r>
          </a:p>
        </p:txBody>
      </p:sp>
      <p:sp>
        <p:nvSpPr>
          <p:cNvPr id="6" name="Content Placeholder 4"/>
          <p:cNvSpPr txBox="1">
            <a:spLocks/>
          </p:cNvSpPr>
          <p:nvPr/>
        </p:nvSpPr>
        <p:spPr bwMode="auto">
          <a:xfrm>
            <a:off x="457199" y="1870576"/>
            <a:ext cx="11294533" cy="4564092"/>
          </a:xfrm>
          <a:prstGeom prst="rect">
            <a:avLst/>
          </a:prstGeom>
          <a:noFill/>
          <a:ln w="9525">
            <a:noFill/>
            <a:miter lim="800000"/>
            <a:headEnd/>
            <a:tailEnd/>
          </a:ln>
        </p:spPr>
        <p:txBody>
          <a:bodyPr/>
          <a:lstStyle/>
          <a:p>
            <a:r>
              <a:rPr lang="en-US" sz="2400" i="1" dirty="0"/>
              <a:t>It is the policy of Rural Development not to accept a tenant certification for an applicant or tenant with zero income unless all income is specifically exempted. If the tenant or applicant experiences regular lay-off, as part of his or her employment, the tenant or applicant will not be certified as a zero income tenant. The tenant will be certified based on their annual income. </a:t>
            </a:r>
          </a:p>
          <a:p>
            <a:endParaRPr lang="en-US" sz="2400" i="1" dirty="0"/>
          </a:p>
          <a:p>
            <a:r>
              <a:rPr lang="en-US" sz="2400" i="1" dirty="0"/>
              <a:t>Third party verifications must be obtained from the employer. If the tenant or applicant typically receives unemployment during periods of layoff, the unemployment income is included in the income calculation. The tenant will not be re-certified when laid off unless the layoff is inconsistent the employment or income history of the tenant.</a:t>
            </a:r>
          </a:p>
          <a:p>
            <a:endParaRPr lang="en-US" sz="2400" i="1" dirty="0"/>
          </a:p>
          <a:p>
            <a:pPr algn="r"/>
            <a:r>
              <a:rPr lang="en-US" sz="2400" i="1" dirty="0"/>
              <a:t>HB-2-3560 page 6-9</a:t>
            </a:r>
          </a:p>
        </p:txBody>
      </p:sp>
    </p:spTree>
    <p:extLst>
      <p:ext uri="{BB962C8B-B14F-4D97-AF65-F5344CB8AC3E}">
        <p14:creationId xmlns:p14="http://schemas.microsoft.com/office/powerpoint/2010/main" val="415708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78942"/>
            <a:ext cx="12192000" cy="63940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lin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
        <p:nvSpPr>
          <p:cNvPr id="5" name="Title 1"/>
          <p:cNvSpPr txBox="1">
            <a:spLocks/>
          </p:cNvSpPr>
          <p:nvPr/>
        </p:nvSpPr>
        <p:spPr bwMode="auto">
          <a:xfrm>
            <a:off x="119921" y="141188"/>
            <a:ext cx="8229600" cy="576262"/>
          </a:xfrm>
          <a:prstGeom prst="rect">
            <a:avLst/>
          </a:prstGeom>
          <a:noFill/>
          <a:ln w="9525">
            <a:noFill/>
            <a:miter lim="800000"/>
            <a:headEnd/>
            <a:tailEnd/>
          </a:ln>
        </p:spPr>
        <p:txBody>
          <a:bodyPr anchor="ctr"/>
          <a:lstStyle/>
          <a:p>
            <a:r>
              <a:rPr lang="en-US" sz="3200" dirty="0">
                <a:solidFill>
                  <a:schemeClr val="bg1"/>
                </a:solidFill>
                <a:latin typeface="Calibri" pitchFamily="34" charset="0"/>
                <a:ea typeface="ITC Franklin Gothic Book"/>
                <a:cs typeface="ITC Franklin Gothic Book"/>
              </a:rPr>
              <a:t>Tenant Certifications – Zero Income Tenants</a:t>
            </a:r>
          </a:p>
        </p:txBody>
      </p:sp>
      <p:sp>
        <p:nvSpPr>
          <p:cNvPr id="6" name="Content Placeholder 4"/>
          <p:cNvSpPr txBox="1">
            <a:spLocks/>
          </p:cNvSpPr>
          <p:nvPr/>
        </p:nvSpPr>
        <p:spPr bwMode="auto">
          <a:xfrm>
            <a:off x="457199" y="2220209"/>
            <a:ext cx="11294533" cy="4214458"/>
          </a:xfrm>
          <a:prstGeom prst="rect">
            <a:avLst/>
          </a:prstGeom>
          <a:noFill/>
          <a:ln w="9525">
            <a:noFill/>
            <a:miter lim="800000"/>
            <a:headEnd/>
            <a:tailEnd/>
          </a:ln>
        </p:spPr>
        <p:txBody>
          <a:bodyPr/>
          <a:lstStyle/>
          <a:p>
            <a:r>
              <a:rPr lang="en-US" sz="2800" i="1" dirty="0"/>
              <a:t>In cases where an applicant or tenant is claiming they have no household income, nor can the tenant or applicant anticipate a source of income, it will be necessary for the applicant or tenant to demonstrate financial capability to meet other basic living expenses and the rental charge. This amount must include income for essential living expenses such as, food, clothing, diapers, transportation and any nonessentials items being paid such as telephone, cable television, internet service etc. The basis for this income must be documented in the file. Guidance for the verification of zero income is found in Attachment 6-B.</a:t>
            </a:r>
          </a:p>
          <a:p>
            <a:pPr algn="r"/>
            <a:r>
              <a:rPr lang="en-US" sz="2800" i="1" dirty="0"/>
              <a:t>HB-2-3560 page 6-9</a:t>
            </a:r>
          </a:p>
        </p:txBody>
      </p:sp>
    </p:spTree>
    <p:extLst>
      <p:ext uri="{BB962C8B-B14F-4D97-AF65-F5344CB8AC3E}">
        <p14:creationId xmlns:p14="http://schemas.microsoft.com/office/powerpoint/2010/main" val="5679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A Template" id="{5351EDC8-0DC8-488B-9BCA-9CB75071EAD9}" vid="{B55490DF-94B9-41C6-B2E2-E0F010C7751D}"/>
    </a:ext>
  </a:extLst>
</a:theme>
</file>

<file path=ppt/theme/theme2.xml><?xml version="1.0" encoding="utf-8"?>
<a:theme xmlns:a="http://schemas.openxmlformats.org/drawingml/2006/main" name="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all Out Message 2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B5341A7-EBD3-344B-B341-67E14E393C59}" vid="{AFB3D4F4-90FA-A642-99B0-27D1DFDA423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USDA Template</Template>
  <TotalTime>1022</TotalTime>
  <Words>1728</Words>
  <Application>Microsoft Office PowerPoint</Application>
  <PresentationFormat>Widescreen</PresentationFormat>
  <Paragraphs>190</Paragraphs>
  <Slides>36</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Calibri</vt:lpstr>
      <vt:lpstr>Calibri Light</vt:lpstr>
      <vt:lpstr>Courier New</vt:lpstr>
      <vt:lpstr>Wingdings</vt:lpstr>
      <vt:lpstr>Office Theme</vt:lpstr>
      <vt:lpstr>Design 1 Accenture</vt:lpstr>
      <vt:lpstr>1_Design 1 Accenture</vt:lpstr>
      <vt:lpstr>2_Design 1 Accenture</vt:lpstr>
      <vt:lpstr>3_Design 1 Accenture</vt:lpstr>
      <vt:lpstr>Call Out Message 2 Master</vt:lpstr>
      <vt:lpstr>PowerPoint Presentation</vt:lpstr>
      <vt:lpstr>Summer Meals Program  Multi-Family Properties partnering with USDA FNS and local non-profits to provide  summer meals to children in Rural Communities.  Washington State RD Contact Ed Reynolds 360-704-7765 benjamin.reynolds@usda.gov</vt:lpstr>
      <vt:lpstr>Tenant Certifications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Tenant Re-certifications</vt:lpstr>
      <vt:lpstr>PowerPoint Presentation</vt:lpstr>
      <vt:lpstr>Leases</vt:lpstr>
      <vt:lpstr>PowerPoint Presentation</vt:lpstr>
      <vt:lpstr>Waiting Lists</vt:lpstr>
      <vt:lpstr>Waiting Lists</vt:lpstr>
      <vt:lpstr>Waiting Lists</vt:lpstr>
      <vt:lpstr>Waiting Lists</vt:lpstr>
      <vt:lpstr>Waiting Lists</vt:lpstr>
      <vt:lpstr>Waiting Lists</vt:lpstr>
      <vt:lpstr>Waiting Lists</vt:lpstr>
      <vt:lpstr>Supervisory Visits</vt:lpstr>
      <vt:lpstr>Supervisory Visits</vt:lpstr>
      <vt:lpstr>Supervisory Visits</vt:lpstr>
      <vt:lpstr>Supervisory Visits – Tenant File Review</vt:lpstr>
      <vt:lpstr>Supervisory Visits – Operational Review</vt:lpstr>
      <vt:lpstr>Supervisory Visits – Maintenance Review</vt:lpstr>
      <vt:lpstr>Supervisory Visits – Physical Inspection Review</vt:lpstr>
      <vt:lpstr>Supervisory Visits – Tenant Interview</vt:lpstr>
      <vt:lpstr>Supervisory Visits – Civil Rights Review</vt:lpstr>
      <vt:lpstr>Supervisory Visits</vt:lpstr>
      <vt:lpstr>Questions?</vt:lpstr>
      <vt:lpstr>Additional Trainings</vt:lpstr>
      <vt:lpstr>USDA NON-DISCRIMINATION STATEMENT  In accordance with Federal civil rights law and U.S. Department of Agriculture(USDA) civil rights regulations and policies, the USDA, its Agencies, offices, and employees, and institutions participating in or administering USDA programs are prohibited from discriminating based on race, color, national origin, religion, sex, gender identity(including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programs).Remedies and complaint filing deadlines vary by program or incident.  Persons with disabilities who require alternative means of communication for program information(e.g., Braille, large print, audiotape, American Sign Language, etc.) should contact the responsible Agency or USDA’s TARGET Center at (202) 720-2600 (voice and TTY) or contact USDA through the Federal Relay Service at (800) 877-8339. Additionally, program information maybe made available in languages other than English.  To file a program discrimination complaint,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U.S. Mail:  U.S. Department of Agriculture  Office of the Assistant Secretary for Civil Rights  1400 Independence Avenue, SW  Washington, D.C. 20250-9410 Fax:  (202) 690-7442 Email:  program.intake@usda.gov.  </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Siebens, Eric - RD, Wenatchee, WA</dc:creator>
  <cp:lastModifiedBy>DeAnn Hartman</cp:lastModifiedBy>
  <cp:revision>32</cp:revision>
  <dcterms:created xsi:type="dcterms:W3CDTF">2016-04-26T13:33:54Z</dcterms:created>
  <dcterms:modified xsi:type="dcterms:W3CDTF">2019-05-07T19:48:28Z</dcterms:modified>
</cp:coreProperties>
</file>